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8" r:id="rId1"/>
  </p:sldMasterIdLst>
  <p:notesMasterIdLst>
    <p:notesMasterId r:id="rId39"/>
  </p:notesMasterIdLst>
  <p:sldIdLst>
    <p:sldId id="266" r:id="rId2"/>
    <p:sldId id="328" r:id="rId3"/>
    <p:sldId id="283" r:id="rId4"/>
    <p:sldId id="340" r:id="rId5"/>
    <p:sldId id="329" r:id="rId6"/>
    <p:sldId id="257" r:id="rId7"/>
    <p:sldId id="258" r:id="rId8"/>
    <p:sldId id="259" r:id="rId9"/>
    <p:sldId id="261" r:id="rId10"/>
    <p:sldId id="331" r:id="rId11"/>
    <p:sldId id="330" r:id="rId12"/>
    <p:sldId id="262" r:id="rId13"/>
    <p:sldId id="263" r:id="rId14"/>
    <p:sldId id="264" r:id="rId15"/>
    <p:sldId id="333" r:id="rId16"/>
    <p:sldId id="334" r:id="rId17"/>
    <p:sldId id="267" r:id="rId18"/>
    <p:sldId id="304" r:id="rId19"/>
    <p:sldId id="305" r:id="rId20"/>
    <p:sldId id="306" r:id="rId21"/>
    <p:sldId id="324" r:id="rId22"/>
    <p:sldId id="337" r:id="rId23"/>
    <p:sldId id="275" r:id="rId24"/>
    <p:sldId id="325" r:id="rId25"/>
    <p:sldId id="326" r:id="rId26"/>
    <p:sldId id="319" r:id="rId27"/>
    <p:sldId id="320" r:id="rId28"/>
    <p:sldId id="321" r:id="rId29"/>
    <p:sldId id="338" r:id="rId30"/>
    <p:sldId id="322" r:id="rId31"/>
    <p:sldId id="323" r:id="rId32"/>
    <p:sldId id="327" r:id="rId33"/>
    <p:sldId id="336" r:id="rId34"/>
    <p:sldId id="341" r:id="rId35"/>
    <p:sldId id="339" r:id="rId36"/>
    <p:sldId id="342" r:id="rId37"/>
    <p:sldId id="26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1980" autoAdjust="0"/>
  </p:normalViewPr>
  <p:slideViewPr>
    <p:cSldViewPr snapToGrid="0">
      <p:cViewPr>
        <p:scale>
          <a:sx n="75" d="100"/>
          <a:sy n="75" d="100"/>
        </p:scale>
        <p:origin x="364" y="6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D4635-32A4-4C4E-85D0-37E67130AC4D}" type="datetimeFigureOut">
              <a:rPr lang="pt-BR" smtClean="0"/>
              <a:t>13/02/2025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95441-E0D1-479F-A05E-986B91A8935D}" type="slidenum">
              <a:rPr lang="pt-BR" smtClean="0"/>
              <a:t>‹nº›</a:t>
            </a:fld>
            <a:endParaRPr lang="pt-BR"/>
          </a:p>
        </p:txBody>
      </p:sp>
    </p:spTree>
    <p:extLst>
      <p:ext uri="{BB962C8B-B14F-4D97-AF65-F5344CB8AC3E}">
        <p14:creationId xmlns:p14="http://schemas.microsoft.com/office/powerpoint/2010/main" val="2543931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A2D8C643-B549-3B4C-82F2-0772B3846BCE}"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0620BDC6-ACF2-3D43-9293-28DD5346DF7B}" type="slidenum">
              <a:rPr lang="en-US">
                <a:solidFill>
                  <a:prstClr val="black"/>
                </a:solidFill>
              </a:rPr>
              <a:pPr/>
              <a:t>26</a:t>
            </a:fld>
            <a:endParaRPr lang="en-US">
              <a:solidFill>
                <a:prstClr val="black"/>
              </a:solidFill>
            </a:endParaRPr>
          </a:p>
        </p:txBody>
      </p:sp>
      <p:sp>
        <p:nvSpPr>
          <p:cNvPr id="1643522" name="Rectangle 2"/>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643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D3658AA0-7F76-A84B-8529-8869A5BE8C38}"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3A5219FF-06ED-2543-8B76-F23AA8A123A7}" type="slidenum">
              <a:rPr lang="en-US">
                <a:solidFill>
                  <a:prstClr val="black"/>
                </a:solidFill>
              </a:rPr>
              <a:pPr/>
              <a:t>27</a:t>
            </a:fld>
            <a:endParaRPr lang="en-US">
              <a:solidFill>
                <a:prstClr val="black"/>
              </a:solidFill>
            </a:endParaRPr>
          </a:p>
        </p:txBody>
      </p:sp>
      <p:sp>
        <p:nvSpPr>
          <p:cNvPr id="1553410" name="Rectangle 2"/>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553411" name="Rectangle 3"/>
          <p:cNvSpPr>
            <a:spLocks noGrp="1" noChangeArrowheads="1"/>
          </p:cNvSpPr>
          <p:nvPr>
            <p:ph type="body" idx="1"/>
          </p:nvPr>
        </p:nvSpPr>
        <p:spPr bwMode="auto">
          <a:xfrm>
            <a:off x="914507" y="4344134"/>
            <a:ext cx="5028988" cy="4113951"/>
          </a:xfrm>
          <a:prstGeom prst="rect">
            <a:avLst/>
          </a:prstGeom>
          <a:solidFill>
            <a:srgbClr val="FFFFFF"/>
          </a:solidFill>
          <a:ln>
            <a:solidFill>
              <a:srgbClr val="000000"/>
            </a:solidFill>
            <a:miter lim="800000"/>
            <a:headEnd/>
            <a:tailEnd/>
          </a:ln>
        </p:spPr>
        <p:txBody>
          <a:bodyPr/>
          <a:lstStyle/>
          <a:p>
            <a:r>
              <a:rPr lang="en-US"/>
              <a:t>Each microstrip is read out by a charge sensitive amplifier with tau~50ns. The o/p voltage is sampled at the beam crossing rate of 40 MHz. Samples are stored in analog pipeline up to Level-1 latency (3.2 us). Following a trigger form a weighted sum of 3 samples in analog circuit. This confines signal to single bx and gives pulse height. Buffered pulse height data multiplexed out on optical fibres. Output of laser modulated by the pulse height for each strip.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C2C5C042-FCCA-074D-B6DF-D21462237989}"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47AAF58B-D5DF-D24C-B390-67C907301727}" type="slidenum">
              <a:rPr lang="en-US">
                <a:solidFill>
                  <a:prstClr val="black"/>
                </a:solidFill>
              </a:rPr>
              <a:pPr/>
              <a:t>28</a:t>
            </a:fld>
            <a:endParaRPr lang="en-US">
              <a:solidFill>
                <a:prstClr val="black"/>
              </a:solidFill>
            </a:endParaRPr>
          </a:p>
        </p:txBody>
      </p:sp>
      <p:sp>
        <p:nvSpPr>
          <p:cNvPr id="1555458" name="Rectangle 2"/>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555459" name="Rectangle 3"/>
          <p:cNvSpPr>
            <a:spLocks noGrp="1" noChangeArrowheads="1"/>
          </p:cNvSpPr>
          <p:nvPr>
            <p:ph type="body" idx="1"/>
          </p:nvPr>
        </p:nvSpPr>
        <p:spPr bwMode="auto">
          <a:xfrm>
            <a:off x="914507" y="4344134"/>
            <a:ext cx="5028988" cy="4113951"/>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2B203-291F-1C70-7943-457263D78C73}"/>
            </a:ext>
          </a:extLst>
        </p:cNvPr>
        <p:cNvGrpSpPr/>
        <p:nvPr/>
      </p:nvGrpSpPr>
      <p:grpSpPr>
        <a:xfrm>
          <a:off x="0" y="0"/>
          <a:ext cx="0" cy="0"/>
          <a:chOff x="0" y="0"/>
          <a:chExt cx="0" cy="0"/>
        </a:xfrm>
      </p:grpSpPr>
      <p:sp>
        <p:nvSpPr>
          <p:cNvPr id="5" name="Rectangle 11">
            <a:extLst>
              <a:ext uri="{FF2B5EF4-FFF2-40B4-BE49-F238E27FC236}">
                <a16:creationId xmlns:a16="http://schemas.microsoft.com/office/drawing/2014/main" id="{EE359CFE-29C5-61BA-483A-EC15AC9F0426}"/>
              </a:ext>
            </a:extLst>
          </p:cNvPr>
          <p:cNvSpPr>
            <a:spLocks noGrp="1" noChangeArrowheads="1"/>
          </p:cNvSpPr>
          <p:nvPr>
            <p:ph type="dt" idx="1"/>
          </p:nvPr>
        </p:nvSpPr>
        <p:spPr>
          <a:ln/>
        </p:spPr>
        <p:txBody>
          <a:bodyPr/>
          <a:lstStyle/>
          <a:p>
            <a:fld id="{C2C5C042-FCCA-074D-B6DF-D21462237989}" type="datetime1">
              <a:rPr lang="en-US">
                <a:solidFill>
                  <a:prstClr val="black"/>
                </a:solidFill>
              </a:rPr>
              <a:pPr/>
              <a:t>2/13/2025</a:t>
            </a:fld>
            <a:endParaRPr lang="en-US">
              <a:solidFill>
                <a:prstClr val="black"/>
              </a:solidFill>
            </a:endParaRPr>
          </a:p>
        </p:txBody>
      </p:sp>
      <p:sp>
        <p:nvSpPr>
          <p:cNvPr id="7" name="Rectangle 13">
            <a:extLst>
              <a:ext uri="{FF2B5EF4-FFF2-40B4-BE49-F238E27FC236}">
                <a16:creationId xmlns:a16="http://schemas.microsoft.com/office/drawing/2014/main" id="{A89D3EDC-19AF-A822-C4BF-1FB3E3CF6E6E}"/>
              </a:ext>
            </a:extLst>
          </p:cNvPr>
          <p:cNvSpPr>
            <a:spLocks noGrp="1" noChangeArrowheads="1"/>
          </p:cNvSpPr>
          <p:nvPr>
            <p:ph type="sldNum" sz="quarter" idx="5"/>
          </p:nvPr>
        </p:nvSpPr>
        <p:spPr>
          <a:ln/>
        </p:spPr>
        <p:txBody>
          <a:bodyPr/>
          <a:lstStyle/>
          <a:p>
            <a:fld id="{47AAF58B-D5DF-D24C-B390-67C907301727}" type="slidenum">
              <a:rPr lang="en-US">
                <a:solidFill>
                  <a:prstClr val="black"/>
                </a:solidFill>
              </a:rPr>
              <a:pPr/>
              <a:t>29</a:t>
            </a:fld>
            <a:endParaRPr lang="en-US">
              <a:solidFill>
                <a:prstClr val="black"/>
              </a:solidFill>
            </a:endParaRPr>
          </a:p>
        </p:txBody>
      </p:sp>
      <p:sp>
        <p:nvSpPr>
          <p:cNvPr id="1555458" name="Rectangle 2">
            <a:extLst>
              <a:ext uri="{FF2B5EF4-FFF2-40B4-BE49-F238E27FC236}">
                <a16:creationId xmlns:a16="http://schemas.microsoft.com/office/drawing/2014/main" id="{4AC9C45F-3CB0-780B-18C4-55B416A9D25A}"/>
              </a:ext>
            </a:extLst>
          </p:cNvPr>
          <p:cNvSpPr>
            <a:spLocks noGrp="1" noRot="1" noChangeAspect="1" noChangeArrowheads="1"/>
          </p:cNvSpPr>
          <p:nvPr>
            <p:ph type="sldImg"/>
          </p:nvPr>
        </p:nvSpPr>
        <p:spPr bwMode="auto">
          <a:xfrm>
            <a:off x="382588" y="685800"/>
            <a:ext cx="6094412"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555459" name="Rectangle 3">
            <a:extLst>
              <a:ext uri="{FF2B5EF4-FFF2-40B4-BE49-F238E27FC236}">
                <a16:creationId xmlns:a16="http://schemas.microsoft.com/office/drawing/2014/main" id="{6A7D1F5B-EDF0-3157-9B1E-F5666330F37A}"/>
              </a:ext>
            </a:extLst>
          </p:cNvPr>
          <p:cNvSpPr>
            <a:spLocks noGrp="1" noChangeArrowheads="1"/>
          </p:cNvSpPr>
          <p:nvPr>
            <p:ph type="body" idx="1"/>
          </p:nvPr>
        </p:nvSpPr>
        <p:spPr bwMode="auto">
          <a:xfrm>
            <a:off x="914507" y="4344134"/>
            <a:ext cx="5028988" cy="4113951"/>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22456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D1981823-ADB5-9746-AED6-3FC05B9A3F21}"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1354FBCA-9912-8C4B-9406-1DD42AFB33EF}" type="slidenum">
              <a:rPr lang="en-US">
                <a:solidFill>
                  <a:prstClr val="black"/>
                </a:solidFill>
              </a:rPr>
              <a:pPr/>
              <a:t>30</a:t>
            </a:fld>
            <a:endParaRPr lang="en-US">
              <a:solidFill>
                <a:prstClr val="black"/>
              </a:solidFill>
            </a:endParaRPr>
          </a:p>
        </p:txBody>
      </p:sp>
      <p:sp>
        <p:nvSpPr>
          <p:cNvPr id="1646594" name="Rectangle 2"/>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646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FCE9FF44-519A-9049-A101-89632F7C7B3D}" type="datetime1">
              <a:rPr lang="en-US">
                <a:solidFill>
                  <a:prstClr val="black"/>
                </a:solidFill>
              </a:rPr>
              <a:pPr/>
              <a:t>2/13/2025</a:t>
            </a:fld>
            <a:endParaRPr lang="en-US">
              <a:solidFill>
                <a:prstClr val="black"/>
              </a:solidFill>
            </a:endParaRPr>
          </a:p>
        </p:txBody>
      </p:sp>
      <p:sp>
        <p:nvSpPr>
          <p:cNvPr id="7" name="Rectangle 13"/>
          <p:cNvSpPr>
            <a:spLocks noGrp="1" noChangeArrowheads="1"/>
          </p:cNvSpPr>
          <p:nvPr>
            <p:ph type="sldNum" sz="quarter" idx="5"/>
          </p:nvPr>
        </p:nvSpPr>
        <p:spPr>
          <a:ln/>
        </p:spPr>
        <p:txBody>
          <a:bodyPr/>
          <a:lstStyle/>
          <a:p>
            <a:fld id="{F354CEE9-CD73-C64E-8D3F-CCB1B808FEC6}" type="slidenum">
              <a:rPr lang="en-US">
                <a:solidFill>
                  <a:prstClr val="black"/>
                </a:solidFill>
              </a:rPr>
              <a:pPr/>
              <a:t>31</a:t>
            </a:fld>
            <a:endParaRPr lang="en-US">
              <a:solidFill>
                <a:prstClr val="black"/>
              </a:solidFill>
            </a:endParaRPr>
          </a:p>
        </p:txBody>
      </p:sp>
      <p:sp>
        <p:nvSpPr>
          <p:cNvPr id="1649666" name="Rectangle 2"/>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64966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pt-BR" noProof="0"/>
              <a:t>Clique para editar o título Mestre</a:t>
            </a:r>
            <a:endParaRPr lang="en-US" noProof="0"/>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Clique para editar o estilo do subtítulo Mestre</a:t>
            </a:r>
            <a:endParaRPr lang="en-US" noProof="0"/>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182742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údo com Legend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Tree>
    <p:extLst>
      <p:ext uri="{BB962C8B-B14F-4D97-AF65-F5344CB8AC3E}">
        <p14:creationId xmlns:p14="http://schemas.microsoft.com/office/powerpoint/2010/main" val="287545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m com Legend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pt-BR" noProof="0"/>
              <a:t>Clique no ícone para adicionar uma imagem</a:t>
            </a:r>
            <a:endParaRPr lang="en-US" noProof="0"/>
          </a:p>
        </p:txBody>
      </p:sp>
    </p:spTree>
    <p:extLst>
      <p:ext uri="{BB962C8B-B14F-4D97-AF65-F5344CB8AC3E}">
        <p14:creationId xmlns:p14="http://schemas.microsoft.com/office/powerpoint/2010/main" val="368749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ítulo e Conteúdo">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Tree>
    <p:extLst>
      <p:ext uri="{BB962C8B-B14F-4D97-AF65-F5344CB8AC3E}">
        <p14:creationId xmlns:p14="http://schemas.microsoft.com/office/powerpoint/2010/main" val="3222617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noProof="0"/>
              <a:t>Clique para editar o título Mestre</a:t>
            </a:r>
            <a:endParaRPr lang="en-US" noProof="0"/>
          </a:p>
        </p:txBody>
      </p:sp>
      <p:sp>
        <p:nvSpPr>
          <p:cNvPr id="3" name="Content Placeholder 2"/>
          <p:cNvSpPr>
            <a:spLocks noGrp="1"/>
          </p:cNvSpPr>
          <p:nvPr>
            <p:ph sz="half" idx="1"/>
          </p:nvPr>
        </p:nvSpPr>
        <p:spPr>
          <a:xfrm>
            <a:off x="5181600" y="540628"/>
            <a:ext cx="6248400" cy="2488946"/>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4" name="Content Placeholder 3"/>
          <p:cNvSpPr>
            <a:spLocks noGrp="1"/>
          </p:cNvSpPr>
          <p:nvPr>
            <p:ph sz="half" idx="2"/>
          </p:nvPr>
        </p:nvSpPr>
        <p:spPr>
          <a:xfrm>
            <a:off x="5181600" y="3712467"/>
            <a:ext cx="6248400" cy="2482228"/>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5" name="Date Placeholder 4"/>
          <p:cNvSpPr>
            <a:spLocks noGrp="1"/>
          </p:cNvSpPr>
          <p:nvPr>
            <p:ph type="dt" sz="half" idx="10"/>
          </p:nvPr>
        </p:nvSpPr>
        <p:spPr/>
        <p:txBody>
          <a:bodyPr/>
          <a:lstStyle/>
          <a:p>
            <a:fld id="{F316E73E-FB98-2A42-974A-9CD83D46C100}" type="datetime1">
              <a:rPr lang="en-US" noProof="0" smtClean="0"/>
              <a:t>2/13/2025</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245430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pt-BR" noProof="0"/>
              <a:t>Clique para editar o título Mestre</a:t>
            </a:r>
            <a:endParaRPr lang="en-US" noProof="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noProof="0"/>
              <a:t>Clique para editar os estilos de texto Mestres</a:t>
            </a:r>
          </a:p>
        </p:txBody>
      </p:sp>
      <p:sp>
        <p:nvSpPr>
          <p:cNvPr id="4" name="Content Placeholder 3"/>
          <p:cNvSpPr>
            <a:spLocks noGrp="1"/>
          </p:cNvSpPr>
          <p:nvPr>
            <p:ph sz="half" idx="2"/>
          </p:nvPr>
        </p:nvSpPr>
        <p:spPr>
          <a:xfrm>
            <a:off x="5181600" y="1526671"/>
            <a:ext cx="6245352" cy="1755648"/>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noProof="0"/>
              <a:t>Clique para editar os estilos de texto Mestres</a:t>
            </a:r>
          </a:p>
        </p:txBody>
      </p:sp>
      <p:sp>
        <p:nvSpPr>
          <p:cNvPr id="6" name="Content Placeholder 5"/>
          <p:cNvSpPr>
            <a:spLocks noGrp="1"/>
          </p:cNvSpPr>
          <p:nvPr>
            <p:ph sz="quarter" idx="4"/>
          </p:nvPr>
        </p:nvSpPr>
        <p:spPr>
          <a:xfrm>
            <a:off x="5181600" y="4669432"/>
            <a:ext cx="6245352" cy="1755648"/>
          </a:xfrm>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7" name="Date Placeholder 6"/>
          <p:cNvSpPr>
            <a:spLocks noGrp="1"/>
          </p:cNvSpPr>
          <p:nvPr>
            <p:ph type="dt" sz="half" idx="10"/>
          </p:nvPr>
        </p:nvSpPr>
        <p:spPr/>
        <p:txBody>
          <a:bodyPr/>
          <a:lstStyle/>
          <a:p>
            <a:fld id="{98A115EF-7A83-9842-815E-554E5DEB63CD}" type="datetime1">
              <a:rPr lang="en-US" noProof="0" smtClean="0"/>
              <a:t>2/13/2025</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427701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noProof="0"/>
              <a:t>Clique para editar o título Mestre</a:t>
            </a:r>
            <a:endParaRPr lang="en-US" noProof="0"/>
          </a:p>
        </p:txBody>
      </p:sp>
      <p:sp>
        <p:nvSpPr>
          <p:cNvPr id="3" name="Date Placeholder 2"/>
          <p:cNvSpPr>
            <a:spLocks noGrp="1"/>
          </p:cNvSpPr>
          <p:nvPr>
            <p:ph type="dt" sz="half" idx="10"/>
          </p:nvPr>
        </p:nvSpPr>
        <p:spPr/>
        <p:txBody>
          <a:bodyPr/>
          <a:lstStyle/>
          <a:p>
            <a:fld id="{4BE097A0-4000-B744-87D8-18F42A934248}" type="datetime1">
              <a:rPr lang="en-US" noProof="0" smtClean="0"/>
              <a:t>2/13/2025</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204344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2/13/2025</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‹nº›</a:t>
            </a:fld>
            <a:endParaRPr lang="en-US" noProof="0"/>
          </a:p>
        </p:txBody>
      </p:sp>
    </p:spTree>
    <p:extLst>
      <p:ext uri="{BB962C8B-B14F-4D97-AF65-F5344CB8AC3E}">
        <p14:creationId xmlns:p14="http://schemas.microsoft.com/office/powerpoint/2010/main" val="82390238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02653"/>
            <a:ext cx="10472212" cy="1079609"/>
          </a:xfrm>
        </p:spPr>
        <p:txBody>
          <a:bodyPr anchor="ctr">
            <a:normAutofit/>
          </a:bodyPr>
          <a:lstStyle>
            <a:lvl1pPr algn="l">
              <a:lnSpc>
                <a:spcPct val="85000"/>
              </a:lnSpc>
              <a:defRPr sz="4800" cap="none" baseline="0">
                <a:solidFill>
                  <a:schemeClr val="tx2"/>
                </a:solidFill>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893380" y="1985953"/>
            <a:ext cx="4466896" cy="3973413"/>
          </a:xfrm>
        </p:spPr>
        <p:txBody>
          <a:bodyPr anchor="t">
            <a:noAutofit/>
          </a:bodyPr>
          <a:lstStyle>
            <a:lvl1pPr marL="0" indent="0" algn="l">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07626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0408" y="184844"/>
            <a:ext cx="10031993" cy="790184"/>
          </a:xfrm>
        </p:spPr>
        <p:txBody>
          <a:bodyPr/>
          <a:lstStyle/>
          <a:p>
            <a:r>
              <a:rPr lang="fr-CH"/>
              <a:t>Click to edit Master title style</a:t>
            </a:r>
            <a:endParaRPr lang="en-US" dirty="0"/>
          </a:p>
        </p:txBody>
      </p:sp>
      <p:sp>
        <p:nvSpPr>
          <p:cNvPr id="3" name="Content Placeholder 2"/>
          <p:cNvSpPr>
            <a:spLocks noGrp="1"/>
          </p:cNvSpPr>
          <p:nvPr>
            <p:ph idx="1"/>
          </p:nvPr>
        </p:nvSpPr>
        <p:spPr>
          <a:xfrm>
            <a:off x="609600" y="1292335"/>
            <a:ext cx="10972800" cy="4813642"/>
          </a:xfrm>
        </p:spPr>
        <p:txBody>
          <a:bodyPr/>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dirty="0"/>
          </a:p>
        </p:txBody>
      </p:sp>
      <p:sp>
        <p:nvSpPr>
          <p:cNvPr id="5" name="Footer Placeholder 4"/>
          <p:cNvSpPr>
            <a:spLocks noGrp="1"/>
          </p:cNvSpPr>
          <p:nvPr>
            <p:ph type="ftr" sz="quarter" idx="11"/>
          </p:nvPr>
        </p:nvSpPr>
        <p:spPr/>
        <p:txBody>
          <a:bodyPr/>
          <a:lstStyle>
            <a:lvl1pPr algn="l">
              <a:defRPr/>
            </a:lvl1pPr>
          </a:lstStyle>
          <a:p>
            <a:r>
              <a:rPr lang="en-US"/>
              <a:t>CMS Public Material</a:t>
            </a:r>
            <a:endParaRPr lang="en-US" dirty="0"/>
          </a:p>
        </p:txBody>
      </p:sp>
      <p:sp>
        <p:nvSpPr>
          <p:cNvPr id="6" name="Slide Number Placeholder 5"/>
          <p:cNvSpPr>
            <a:spLocks noGrp="1"/>
          </p:cNvSpPr>
          <p:nvPr>
            <p:ph type="sldNum" sz="quarter" idx="12"/>
          </p:nvPr>
        </p:nvSpPr>
        <p:spPr/>
        <p:txBody>
          <a:bodyPr/>
          <a:lstStyle/>
          <a:p>
            <a:fld id="{9A9F2223-976F-BF4D-960B-C54E3C19200D}" type="slidenum">
              <a:rPr lang="en-US" smtClean="0"/>
              <a:t>‹nº›</a:t>
            </a:fld>
            <a:endParaRPr lang="en-US"/>
          </a:p>
        </p:txBody>
      </p:sp>
      <p:pic>
        <p:nvPicPr>
          <p:cNvPr id="7" name="Picture 6" descr="cms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19763" cy="1064822"/>
          </a:xfrm>
          <a:prstGeom prst="rect">
            <a:avLst/>
          </a:prstGeom>
        </p:spPr>
      </p:pic>
    </p:spTree>
    <p:extLst>
      <p:ext uri="{BB962C8B-B14F-4D97-AF65-F5344CB8AC3E}">
        <p14:creationId xmlns:p14="http://schemas.microsoft.com/office/powerpoint/2010/main" val="427482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2565D1-06D8-4141-9B5F-95C29313C16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4" name="Date Placeholder 3"/>
          <p:cNvSpPr>
            <a:spLocks noGrp="1"/>
          </p:cNvSpPr>
          <p:nvPr>
            <p:ph type="dt" sz="half" idx="10"/>
          </p:nvPr>
        </p:nvSpPr>
        <p:spPr/>
        <p:txBody>
          <a:bodyPr/>
          <a:lstStyle/>
          <a:p>
            <a:fld id="{C3BDDDD7-72ED-FC4E-8075-0107060235C5}"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11" name="Title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pt-BR" noProof="0"/>
              <a:t>Clique para editar o título Mestre</a:t>
            </a:r>
            <a:endParaRPr lang="en-US" noProof="0"/>
          </a:p>
        </p:txBody>
      </p:sp>
      <p:cxnSp>
        <p:nvCxnSpPr>
          <p:cNvPr id="12" name="Straight Connector 11" title="Horizontal Rule Line">
            <a:extLst>
              <a:ext uri="{FF2B5EF4-FFF2-40B4-BE49-F238E27FC236}">
                <a16:creationId xmlns:a16="http://schemas.microsoft.com/office/drawing/2014/main" id="{54F1A406-73A8-450C-B21C-AA9616F476C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p>
            <a:fld id="{26B3D9D9-8B30-6A45-929D-0A0366E2E953}"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418798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pt-BR" noProof="0"/>
              <a:t>Clique para editar o título Mestre</a:t>
            </a:r>
            <a:endParaRPr lang="en-US" noProof="0"/>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9" name="Text Placeholder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pt-BR" noProof="0"/>
              <a:t>Clique para editar o título Mestre</a:t>
            </a:r>
            <a:endParaRPr lang="en-US" noProof="0"/>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2/13/2025</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2325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2/13/2025</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‹nº›</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10807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de Título">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02653"/>
            <a:ext cx="10472212" cy="1079609"/>
          </a:xfrm>
        </p:spPr>
        <p:txBody>
          <a:bodyPr anchor="ctr">
            <a:normAutofit/>
          </a:bodyPr>
          <a:lstStyle>
            <a:lvl1pPr algn="l">
              <a:lnSpc>
                <a:spcPct val="85000"/>
              </a:lnSpc>
              <a:defRPr sz="4800" cap="none" baseline="0">
                <a:solidFill>
                  <a:schemeClr val="tx2"/>
                </a:solidFill>
              </a:defRPr>
            </a:lvl1pPr>
          </a:lstStyle>
          <a:p>
            <a:r>
              <a:rPr lang="pt-BR" noProof="0"/>
              <a:t>Clique para editar o título Mestre</a:t>
            </a:r>
            <a:endParaRPr lang="en-US" noProof="0" dirty="0"/>
          </a:p>
        </p:txBody>
      </p:sp>
      <p:sp>
        <p:nvSpPr>
          <p:cNvPr id="3" name="Subtitle 2"/>
          <p:cNvSpPr>
            <a:spLocks noGrp="1"/>
          </p:cNvSpPr>
          <p:nvPr>
            <p:ph type="subTitle" idx="1"/>
          </p:nvPr>
        </p:nvSpPr>
        <p:spPr>
          <a:xfrm>
            <a:off x="893380" y="1985953"/>
            <a:ext cx="4466896" cy="3973413"/>
          </a:xfrm>
        </p:spPr>
        <p:txBody>
          <a:bodyPr anchor="t">
            <a:noAutofit/>
          </a:bodyPr>
          <a:lstStyle>
            <a:lvl1pPr marL="0" indent="0" algn="l">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Clique para editar o estilo do subtítulo Mestre</a:t>
            </a:r>
            <a:endParaRPr lang="en-US" noProof="0" dirty="0"/>
          </a:p>
        </p:txBody>
      </p: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none" baseline="0">
                <a:solidFill>
                  <a:schemeClr val="tx1">
                    <a:lumMod val="85000"/>
                    <a:lumOff val="15000"/>
                  </a:schemeClr>
                </a:solidFill>
              </a:defRPr>
            </a:lvl1pPr>
          </a:lstStyle>
          <a:p>
            <a:r>
              <a:rPr lang="pt-BR" noProof="0"/>
              <a:t>Clique para editar o título Mestre</a:t>
            </a:r>
            <a:endParaRPr lang="en-US" noProof="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noProof="0"/>
              <a:t>Clique para editar os estilos de texto Mestres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529964A5-3468-3F49-AD7A-0CF5EB762F89}" type="datetime1">
              <a:rPr lang="en-US" noProof="0" smtClean="0"/>
              <a:t>2/13/2025</a:t>
            </a:fld>
            <a:endParaRPr lang="en-US" noProof="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noProof="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3D2E340-0663-474B-992C-9192B5C45E57}" type="slidenum">
              <a:rPr lang="en-US" noProof="0" smtClean="0"/>
              <a:t>‹nº›</a:t>
            </a:fld>
            <a:endParaRPr lang="en-US" noProof="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53484"/>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pt-BR" noProof="0"/>
              <a:t>Clique para editar o título Mestre</a:t>
            </a:r>
            <a:endParaRPr lang="en-US" noProof="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endParaRPr lang="en-US" noProof="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90851AE-F437-A04B-ADE2-D5E346F2089C}" type="datetime1">
              <a:rPr lang="en-US" noProof="0" smtClean="0"/>
              <a:t>2/13/2025</a:t>
            </a:fld>
            <a:endParaRPr lang="en-US" noProof="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noProof="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3D2E340-0663-474B-992C-9192B5C45E57}" type="slidenum">
              <a:rPr lang="en-US" noProof="0" smtClean="0"/>
              <a:t>‹nº›</a:t>
            </a:fld>
            <a:endParaRPr lang="en-US" noProof="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93967"/>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95" r:id="rId3"/>
    <p:sldLayoutId id="2147484490" r:id="rId4"/>
    <p:sldLayoutId id="2147484491" r:id="rId5"/>
    <p:sldLayoutId id="2147484492" r:id="rId6"/>
    <p:sldLayoutId id="2147484493" r:id="rId7"/>
    <p:sldLayoutId id="2147484496" r:id="rId8"/>
    <p:sldLayoutId id="2147484481" r:id="rId9"/>
    <p:sldLayoutId id="2147484498" r:id="rId10"/>
    <p:sldLayoutId id="2147484499" r:id="rId11"/>
    <p:sldLayoutId id="2147484500" r:id="rId12"/>
    <p:sldLayoutId id="2147484482" r:id="rId13"/>
    <p:sldLayoutId id="2147484483" r:id="rId14"/>
    <p:sldLayoutId id="2147484484" r:id="rId15"/>
    <p:sldLayoutId id="2147484485" r:id="rId16"/>
    <p:sldLayoutId id="2147484501" r:id="rId17"/>
    <p:sldLayoutId id="2147484502" r:id="rId18"/>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40.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7"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8.xml"/><Relationship Id="rId5" Type="http://schemas.openxmlformats.org/officeDocument/2006/relationships/image" Target="../media/image35.gif"/><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tmp"/><Relationship Id="rId7" Type="http://schemas.openxmlformats.org/officeDocument/2006/relationships/image" Target="../media/image44.png"/><Relationship Id="rId2" Type="http://schemas.openxmlformats.org/officeDocument/2006/relationships/image" Target="../media/image380.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2.gif"/><Relationship Id="rId5" Type="http://schemas.openxmlformats.org/officeDocument/2006/relationships/image" Target="../media/image51.png"/><Relationship Id="rId4" Type="http://schemas.openxmlformats.org/officeDocument/2006/relationships/image" Target="../media/image50.emf"/></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380" y="881624"/>
            <a:ext cx="9303916" cy="1756801"/>
          </a:xfrm>
        </p:spPr>
        <p:txBody>
          <a:bodyPr>
            <a:normAutofit/>
          </a:bodyPr>
          <a:lstStyle/>
          <a:p>
            <a:r>
              <a:rPr lang="pt-BR" dirty="0"/>
              <a:t>Detectores semicondutores</a:t>
            </a:r>
            <a:endParaRPr lang="en-US" dirty="0"/>
          </a:p>
        </p:txBody>
      </p:sp>
    </p:spTree>
    <p:extLst>
      <p:ext uri="{BB962C8B-B14F-4D97-AF65-F5344CB8AC3E}">
        <p14:creationId xmlns:p14="http://schemas.microsoft.com/office/powerpoint/2010/main" val="105887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A6CF93A-B7BF-B1E8-B03B-3E3AD45B9365}"/>
              </a:ext>
            </a:extLst>
          </p:cNvPr>
          <p:cNvSpPr>
            <a:spLocks noGrp="1"/>
          </p:cNvSpPr>
          <p:nvPr>
            <p:ph type="ctrTitle"/>
          </p:nvPr>
        </p:nvSpPr>
        <p:spPr>
          <a:xfrm>
            <a:off x="893380" y="202653"/>
            <a:ext cx="10472212" cy="1079609"/>
          </a:xfrm>
        </p:spPr>
        <p:txBody>
          <a:bodyPr/>
          <a:lstStyle/>
          <a:p>
            <a:r>
              <a:rPr lang="pt-BR" dirty="0"/>
              <a:t>Semicondutores (extrínsecos)</a:t>
            </a:r>
          </a:p>
        </p:txBody>
      </p:sp>
      <p:pic>
        <p:nvPicPr>
          <p:cNvPr id="7" name="Imagem 6" descr="Diagrama&#10;&#10;Descrição gerada automaticamente">
            <a:extLst>
              <a:ext uri="{FF2B5EF4-FFF2-40B4-BE49-F238E27FC236}">
                <a16:creationId xmlns:a16="http://schemas.microsoft.com/office/drawing/2014/main" id="{F04DB11C-A57C-2C7A-93A3-0E7D177656B5}"/>
              </a:ext>
            </a:extLst>
          </p:cNvPr>
          <p:cNvPicPr>
            <a:picLocks noChangeAspect="1"/>
          </p:cNvPicPr>
          <p:nvPr/>
        </p:nvPicPr>
        <p:blipFill>
          <a:blip r:embed="rId2"/>
          <a:stretch>
            <a:fillRect/>
          </a:stretch>
        </p:blipFill>
        <p:spPr>
          <a:xfrm>
            <a:off x="6395974" y="1571019"/>
            <a:ext cx="5174432" cy="5037664"/>
          </a:xfrm>
          <a:prstGeom prst="rect">
            <a:avLst/>
          </a:prstGeom>
        </p:spPr>
      </p:pic>
      <p:pic>
        <p:nvPicPr>
          <p:cNvPr id="9" name="Imagem 8" descr="Diagrama, Desenho técnico&#10;&#10;Descrição gerada automaticamente">
            <a:extLst>
              <a:ext uri="{FF2B5EF4-FFF2-40B4-BE49-F238E27FC236}">
                <a16:creationId xmlns:a16="http://schemas.microsoft.com/office/drawing/2014/main" id="{97638432-DAC8-3E46-F481-C23D76D6A339}"/>
              </a:ext>
            </a:extLst>
          </p:cNvPr>
          <p:cNvPicPr>
            <a:picLocks noChangeAspect="1"/>
          </p:cNvPicPr>
          <p:nvPr/>
        </p:nvPicPr>
        <p:blipFill>
          <a:blip r:embed="rId3"/>
          <a:stretch>
            <a:fillRect/>
          </a:stretch>
        </p:blipFill>
        <p:spPr>
          <a:xfrm>
            <a:off x="621594" y="1571019"/>
            <a:ext cx="5223996" cy="5027857"/>
          </a:xfrm>
          <a:prstGeom prst="rect">
            <a:avLst/>
          </a:prstGeom>
        </p:spPr>
      </p:pic>
      <p:sp>
        <p:nvSpPr>
          <p:cNvPr id="10" name="CaixaDeTexto 9">
            <a:extLst>
              <a:ext uri="{FF2B5EF4-FFF2-40B4-BE49-F238E27FC236}">
                <a16:creationId xmlns:a16="http://schemas.microsoft.com/office/drawing/2014/main" id="{1041D73D-16B7-4114-3D91-C3760DCB7863}"/>
              </a:ext>
            </a:extLst>
          </p:cNvPr>
          <p:cNvSpPr txBox="1"/>
          <p:nvPr/>
        </p:nvSpPr>
        <p:spPr>
          <a:xfrm>
            <a:off x="826408" y="1170909"/>
            <a:ext cx="1375698" cy="400110"/>
          </a:xfrm>
          <a:prstGeom prst="rect">
            <a:avLst/>
          </a:prstGeom>
          <a:noFill/>
        </p:spPr>
        <p:txBody>
          <a:bodyPr wrap="none" rtlCol="0">
            <a:spAutoFit/>
          </a:bodyPr>
          <a:lstStyle/>
          <a:p>
            <a:r>
              <a:rPr lang="pt-BR" sz="2000" dirty="0"/>
              <a:t>Mobilidade</a:t>
            </a:r>
          </a:p>
        </p:txBody>
      </p:sp>
      <p:sp>
        <p:nvSpPr>
          <p:cNvPr id="11" name="CaixaDeTexto 10">
            <a:extLst>
              <a:ext uri="{FF2B5EF4-FFF2-40B4-BE49-F238E27FC236}">
                <a16:creationId xmlns:a16="http://schemas.microsoft.com/office/drawing/2014/main" id="{86DD98CE-D71A-07E8-C885-90BCE62BD6AF}"/>
              </a:ext>
            </a:extLst>
          </p:cNvPr>
          <p:cNvSpPr txBox="1"/>
          <p:nvPr/>
        </p:nvSpPr>
        <p:spPr>
          <a:xfrm>
            <a:off x="6432396" y="1216313"/>
            <a:ext cx="1583895" cy="400110"/>
          </a:xfrm>
          <a:prstGeom prst="rect">
            <a:avLst/>
          </a:prstGeom>
          <a:noFill/>
        </p:spPr>
        <p:txBody>
          <a:bodyPr wrap="none" rtlCol="0">
            <a:spAutoFit/>
          </a:bodyPr>
          <a:lstStyle/>
          <a:p>
            <a:r>
              <a:rPr lang="pt-BR" sz="2000" dirty="0"/>
              <a:t>Resistividade</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BC7495A5-B997-D7EF-27C8-B30AD368F974}"/>
                  </a:ext>
                </a:extLst>
              </p:cNvPr>
              <p:cNvSpPr txBox="1"/>
              <p:nvPr/>
            </p:nvSpPr>
            <p:spPr>
              <a:xfrm>
                <a:off x="2237998" y="1216313"/>
                <a:ext cx="1122423" cy="307777"/>
              </a:xfrm>
              <a:prstGeom prst="rect">
                <a:avLst/>
              </a:prstGeom>
              <a:noFill/>
            </p:spPr>
            <p:txBody>
              <a:bodyPr wrap="none" lIns="0" tIns="0" rIns="0" bIns="0" rtlCol="0">
                <a:spAutoFit/>
              </a:bodyPr>
              <a:lstStyle/>
              <a:p>
                <a:r>
                  <a:rPr lang="pt-BR" sz="2000" b="0" dirty="0"/>
                  <a:t>(</a:t>
                </a:r>
                <a14:m>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𝑣</m:t>
                        </m:r>
                      </m:e>
                      <m:sub>
                        <m:r>
                          <a:rPr lang="pt-BR" sz="2000" b="0" i="1" smtClean="0">
                            <a:latin typeface="Cambria Math" panose="02040503050406030204" pitchFamily="18" charset="0"/>
                          </a:rPr>
                          <m:t>𝑑</m:t>
                        </m:r>
                      </m:sub>
                    </m:sSub>
                    <m:r>
                      <a:rPr lang="pt-BR" sz="2000" i="1" smtClean="0">
                        <a:latin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𝜇</m:t>
                    </m:r>
                    <m:r>
                      <a:rPr lang="pt-BR" sz="2000" b="0" i="1" smtClean="0">
                        <a:latin typeface="Cambria Math" panose="02040503050406030204" pitchFamily="18" charset="0"/>
                        <a:ea typeface="Cambria Math" panose="02040503050406030204" pitchFamily="18" charset="0"/>
                      </a:rPr>
                      <m:t> </m:t>
                    </m:r>
                    <m:r>
                      <a:rPr lang="pt-BR" sz="2000" i="1">
                        <a:latin typeface="Cambria Math" panose="02040503050406030204" pitchFamily="18" charset="0"/>
                        <a:ea typeface="Cambria Math" panose="02040503050406030204" pitchFamily="18" charset="0"/>
                      </a:rPr>
                      <m:t>ℰ</m:t>
                    </m:r>
                  </m:oMath>
                </a14:m>
                <a:r>
                  <a:rPr lang="pt-BR" sz="2000" dirty="0"/>
                  <a:t>)</a:t>
                </a:r>
              </a:p>
            </p:txBody>
          </p:sp>
        </mc:Choice>
        <mc:Fallback xmlns="">
          <p:sp>
            <p:nvSpPr>
              <p:cNvPr id="12" name="CaixaDeTexto 11">
                <a:extLst>
                  <a:ext uri="{FF2B5EF4-FFF2-40B4-BE49-F238E27FC236}">
                    <a16:creationId xmlns:a16="http://schemas.microsoft.com/office/drawing/2014/main" id="{BC7495A5-B997-D7EF-27C8-B30AD368F974}"/>
                  </a:ext>
                </a:extLst>
              </p:cNvPr>
              <p:cNvSpPr txBox="1">
                <a:spLocks noRot="1" noChangeAspect="1" noMove="1" noResize="1" noEditPoints="1" noAdjustHandles="1" noChangeArrowheads="1" noChangeShapeType="1" noTextEdit="1"/>
              </p:cNvSpPr>
              <p:nvPr/>
            </p:nvSpPr>
            <p:spPr>
              <a:xfrm>
                <a:off x="2237998" y="1216313"/>
                <a:ext cx="1122423" cy="307777"/>
              </a:xfrm>
              <a:prstGeom prst="rect">
                <a:avLst/>
              </a:prstGeom>
              <a:blipFill>
                <a:blip r:embed="rId4"/>
                <a:stretch>
                  <a:fillRect l="-13587" t="-26000" r="-13587" b="-50000"/>
                </a:stretch>
              </a:blipFill>
            </p:spPr>
            <p:txBody>
              <a:bodyPr/>
              <a:lstStyle/>
              <a:p>
                <a:r>
                  <a:rPr lang="pt-BR">
                    <a:noFill/>
                  </a:rPr>
                  <a:t> </a:t>
                </a:r>
              </a:p>
            </p:txBody>
          </p:sp>
        </mc:Fallback>
      </mc:AlternateContent>
    </p:spTree>
    <p:extLst>
      <p:ext uri="{BB962C8B-B14F-4D97-AF65-F5344CB8AC3E}">
        <p14:creationId xmlns:p14="http://schemas.microsoft.com/office/powerpoint/2010/main" val="313639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36A38-4972-A6E5-5D99-7E84AB478986}"/>
              </a:ext>
            </a:extLst>
          </p:cNvPr>
          <p:cNvSpPr>
            <a:spLocks noGrp="1"/>
          </p:cNvSpPr>
          <p:nvPr>
            <p:ph type="ctrTitle"/>
          </p:nvPr>
        </p:nvSpPr>
        <p:spPr/>
        <p:txBody>
          <a:bodyPr/>
          <a:lstStyle/>
          <a:p>
            <a:endParaRPr lang="pt-BR"/>
          </a:p>
        </p:txBody>
      </p:sp>
      <p:grpSp>
        <p:nvGrpSpPr>
          <p:cNvPr id="9" name="Agrupar 8">
            <a:extLst>
              <a:ext uri="{FF2B5EF4-FFF2-40B4-BE49-F238E27FC236}">
                <a16:creationId xmlns:a16="http://schemas.microsoft.com/office/drawing/2014/main" id="{942C41FB-8139-F967-275E-80B5E9C6B13D}"/>
              </a:ext>
            </a:extLst>
          </p:cNvPr>
          <p:cNvGrpSpPr/>
          <p:nvPr/>
        </p:nvGrpSpPr>
        <p:grpSpPr>
          <a:xfrm>
            <a:off x="1290684" y="1741212"/>
            <a:ext cx="3919281" cy="2687353"/>
            <a:chOff x="4123565" y="1871841"/>
            <a:chExt cx="3919281" cy="2687353"/>
          </a:xfrm>
        </p:grpSpPr>
        <p:sp>
          <p:nvSpPr>
            <p:cNvPr id="4" name="Retângulo 3">
              <a:extLst>
                <a:ext uri="{FF2B5EF4-FFF2-40B4-BE49-F238E27FC236}">
                  <a16:creationId xmlns:a16="http://schemas.microsoft.com/office/drawing/2014/main" id="{A04F143A-311E-599B-0683-2450FF236303}"/>
                </a:ext>
              </a:extLst>
            </p:cNvPr>
            <p:cNvSpPr/>
            <p:nvPr/>
          </p:nvSpPr>
          <p:spPr>
            <a:xfrm>
              <a:off x="4123565" y="2333506"/>
              <a:ext cx="3824529"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7" name="CaixaDeTexto 6">
              <a:extLst>
                <a:ext uri="{FF2B5EF4-FFF2-40B4-BE49-F238E27FC236}">
                  <a16:creationId xmlns:a16="http://schemas.microsoft.com/office/drawing/2014/main" id="{2A722E3D-A192-FEB2-DC57-3123C6149D4A}"/>
                </a:ext>
              </a:extLst>
            </p:cNvPr>
            <p:cNvSpPr txBox="1"/>
            <p:nvPr/>
          </p:nvSpPr>
          <p:spPr>
            <a:xfrm>
              <a:off x="6728062" y="1871841"/>
              <a:ext cx="1314784" cy="461665"/>
            </a:xfrm>
            <a:prstGeom prst="rect">
              <a:avLst/>
            </a:prstGeom>
            <a:noFill/>
          </p:spPr>
          <p:txBody>
            <a:bodyPr wrap="none" rtlCol="0">
              <a:spAutoFit/>
            </a:bodyPr>
            <a:lstStyle/>
            <a:p>
              <a:r>
                <a:rPr lang="pt-BR" sz="2400" dirty="0"/>
                <a:t>Detector</a:t>
              </a:r>
            </a:p>
          </p:txBody>
        </p:sp>
      </p:grpSp>
      <p:sp>
        <p:nvSpPr>
          <p:cNvPr id="5" name="CaixaDeTexto 4">
            <a:extLst>
              <a:ext uri="{FF2B5EF4-FFF2-40B4-BE49-F238E27FC236}">
                <a16:creationId xmlns:a16="http://schemas.microsoft.com/office/drawing/2014/main" id="{BAE4F893-2F5B-349E-3411-1A102307D864}"/>
              </a:ext>
            </a:extLst>
          </p:cNvPr>
          <p:cNvSpPr txBox="1"/>
          <p:nvPr/>
        </p:nvSpPr>
        <p:spPr>
          <a:xfrm>
            <a:off x="5965668" y="4071902"/>
            <a:ext cx="5298576" cy="1200329"/>
          </a:xfrm>
          <a:prstGeom prst="rect">
            <a:avLst/>
          </a:prstGeom>
          <a:noFill/>
        </p:spPr>
        <p:txBody>
          <a:bodyPr wrap="square">
            <a:spAutoFit/>
          </a:bodyPr>
          <a:lstStyle/>
          <a:p>
            <a:pPr>
              <a:spcAft>
                <a:spcPts val="600"/>
              </a:spcAft>
            </a:pPr>
            <a:r>
              <a:rPr lang="pt-BR" dirty="0"/>
              <a:t>Queremos dispositivos que apresentem sinal com alta amplitude (e idealmente rápidos) ao serem atravessados por partículas incidentes, e baixo sinal na ausência de radiação incidente (ruído/fundo).</a:t>
            </a:r>
          </a:p>
        </p:txBody>
      </p:sp>
      <p:sp>
        <p:nvSpPr>
          <p:cNvPr id="6" name="CaixaDeTexto 5">
            <a:extLst>
              <a:ext uri="{FF2B5EF4-FFF2-40B4-BE49-F238E27FC236}">
                <a16:creationId xmlns:a16="http://schemas.microsoft.com/office/drawing/2014/main" id="{3152EE3B-0E69-0D01-7281-8F1E86A35615}"/>
              </a:ext>
            </a:extLst>
          </p:cNvPr>
          <p:cNvSpPr txBox="1"/>
          <p:nvPr/>
        </p:nvSpPr>
        <p:spPr>
          <a:xfrm>
            <a:off x="5965668" y="5343903"/>
            <a:ext cx="5298576" cy="646331"/>
          </a:xfrm>
          <a:prstGeom prst="rect">
            <a:avLst/>
          </a:prstGeom>
          <a:noFill/>
        </p:spPr>
        <p:txBody>
          <a:bodyPr wrap="square">
            <a:spAutoFit/>
          </a:bodyPr>
          <a:lstStyle/>
          <a:p>
            <a:pPr>
              <a:spcAft>
                <a:spcPts val="600"/>
              </a:spcAft>
            </a:pPr>
            <a:r>
              <a:rPr lang="pt-BR" dirty="0"/>
              <a:t>Energia entre bandas de semicondutores na faixa de poucos </a:t>
            </a:r>
            <a:r>
              <a:rPr lang="pt-BR" dirty="0" err="1"/>
              <a:t>eV.</a:t>
            </a:r>
            <a:r>
              <a:rPr lang="pt-BR" dirty="0"/>
              <a:t> </a:t>
            </a:r>
          </a:p>
        </p:txBody>
      </p:sp>
      <p:grpSp>
        <p:nvGrpSpPr>
          <p:cNvPr id="14" name="Agrupar 13">
            <a:extLst>
              <a:ext uri="{FF2B5EF4-FFF2-40B4-BE49-F238E27FC236}">
                <a16:creationId xmlns:a16="http://schemas.microsoft.com/office/drawing/2014/main" id="{FA825249-602C-F4C0-EE05-477C6A1E045D}"/>
              </a:ext>
            </a:extLst>
          </p:cNvPr>
          <p:cNvGrpSpPr/>
          <p:nvPr/>
        </p:nvGrpSpPr>
        <p:grpSpPr>
          <a:xfrm>
            <a:off x="893380" y="2380930"/>
            <a:ext cx="6269247" cy="2447650"/>
            <a:chOff x="893380" y="2380930"/>
            <a:chExt cx="6269247" cy="2447650"/>
          </a:xfrm>
        </p:grpSpPr>
        <p:cxnSp>
          <p:nvCxnSpPr>
            <p:cNvPr id="17" name="Straight Arrow Connector 8">
              <a:extLst>
                <a:ext uri="{FF2B5EF4-FFF2-40B4-BE49-F238E27FC236}">
                  <a16:creationId xmlns:a16="http://schemas.microsoft.com/office/drawing/2014/main" id="{FC63AD6C-1717-CEB5-CCEB-AF7FA81F6B72}"/>
                </a:ext>
              </a:extLst>
            </p:cNvPr>
            <p:cNvCxnSpPr>
              <a:cxnSpLocks/>
            </p:cNvCxnSpPr>
            <p:nvPr/>
          </p:nvCxnSpPr>
          <p:spPr>
            <a:xfrm>
              <a:off x="893380" y="2380930"/>
              <a:ext cx="3525873" cy="2447650"/>
            </a:xfrm>
            <a:prstGeom prst="straightConnector1">
              <a:avLst/>
            </a:prstGeom>
            <a:noFill/>
            <a:ln w="31750" cap="flat" cmpd="sng" algn="ctr">
              <a:solidFill>
                <a:srgbClr val="4F81BD"/>
              </a:solidFill>
              <a:prstDash val="solid"/>
              <a:tailEnd type="triangle" w="lg" len="sm"/>
            </a:ln>
            <a:effectLst/>
          </p:spPr>
        </p:cxnSp>
        <p:grpSp>
          <p:nvGrpSpPr>
            <p:cNvPr id="11" name="Agrupar 10">
              <a:extLst>
                <a:ext uri="{FF2B5EF4-FFF2-40B4-BE49-F238E27FC236}">
                  <a16:creationId xmlns:a16="http://schemas.microsoft.com/office/drawing/2014/main" id="{ED9AEEC9-B031-7801-EEF4-F8C2B4960FF1}"/>
                </a:ext>
              </a:extLst>
            </p:cNvPr>
            <p:cNvGrpSpPr/>
            <p:nvPr/>
          </p:nvGrpSpPr>
          <p:grpSpPr>
            <a:xfrm>
              <a:off x="5422912" y="2891006"/>
              <a:ext cx="1739715" cy="912765"/>
              <a:chOff x="3418451" y="3277296"/>
              <a:chExt cx="1739715" cy="912765"/>
            </a:xfrm>
          </p:grpSpPr>
          <p:pic>
            <p:nvPicPr>
              <p:cNvPr id="12" name="Picture 8">
                <a:extLst>
                  <a:ext uri="{FF2B5EF4-FFF2-40B4-BE49-F238E27FC236}">
                    <a16:creationId xmlns:a16="http://schemas.microsoft.com/office/drawing/2014/main" id="{46062EF0-1CC1-DFAB-CC24-4A549BE3F025}"/>
                  </a:ext>
                </a:extLst>
              </p:cNvPr>
              <p:cNvPicPr>
                <a:picLocks noChangeAspect="1"/>
              </p:cNvPicPr>
              <p:nvPr/>
            </p:nvPicPr>
            <p:blipFill>
              <a:blip r:embed="rId2"/>
              <a:srcRect/>
              <a:stretch/>
            </p:blipFill>
            <p:spPr>
              <a:xfrm>
                <a:off x="3949750" y="3277296"/>
                <a:ext cx="1208416" cy="912765"/>
              </a:xfrm>
              <a:prstGeom prst="rect">
                <a:avLst/>
              </a:prstGeom>
            </p:spPr>
          </p:pic>
          <p:sp>
            <p:nvSpPr>
              <p:cNvPr id="13" name="Seta: para a Direita 12">
                <a:extLst>
                  <a:ext uri="{FF2B5EF4-FFF2-40B4-BE49-F238E27FC236}">
                    <a16:creationId xmlns:a16="http://schemas.microsoft.com/office/drawing/2014/main" id="{2FD06588-D6A0-BD09-4B42-EE3474E72577}"/>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sp>
        <p:nvSpPr>
          <p:cNvPr id="15" name="CaixaDeTexto 14">
            <a:extLst>
              <a:ext uri="{FF2B5EF4-FFF2-40B4-BE49-F238E27FC236}">
                <a16:creationId xmlns:a16="http://schemas.microsoft.com/office/drawing/2014/main" id="{CBC676F3-E75D-7D51-6580-8A6470B57301}"/>
              </a:ext>
            </a:extLst>
          </p:cNvPr>
          <p:cNvSpPr txBox="1"/>
          <p:nvPr/>
        </p:nvSpPr>
        <p:spPr>
          <a:xfrm>
            <a:off x="5965668" y="6061906"/>
            <a:ext cx="5298576" cy="369332"/>
          </a:xfrm>
          <a:prstGeom prst="rect">
            <a:avLst/>
          </a:prstGeom>
          <a:noFill/>
        </p:spPr>
        <p:txBody>
          <a:bodyPr wrap="square">
            <a:spAutoFit/>
          </a:bodyPr>
          <a:lstStyle/>
          <a:p>
            <a:pPr>
              <a:spcAft>
                <a:spcPts val="600"/>
              </a:spcAft>
            </a:pPr>
            <a:r>
              <a:rPr lang="pt-BR" dirty="0">
                <a:sym typeface="Wingdings" panose="05000000000000000000" pitchFamily="2" charset="2"/>
              </a:rPr>
              <a:t> Junção p-n reversamente polarizada.</a:t>
            </a:r>
            <a:endParaRPr lang="pt-BR" dirty="0"/>
          </a:p>
        </p:txBody>
      </p:sp>
    </p:spTree>
    <p:extLst>
      <p:ext uri="{BB962C8B-B14F-4D97-AF65-F5344CB8AC3E}">
        <p14:creationId xmlns:p14="http://schemas.microsoft.com/office/powerpoint/2010/main" val="398042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D6045-736D-8F0B-4608-E0594BC3EB34}"/>
              </a:ext>
            </a:extLst>
          </p:cNvPr>
          <p:cNvSpPr>
            <a:spLocks noGrp="1"/>
          </p:cNvSpPr>
          <p:nvPr>
            <p:ph type="ctrTitle"/>
          </p:nvPr>
        </p:nvSpPr>
        <p:spPr/>
        <p:txBody>
          <a:bodyPr/>
          <a:lstStyle/>
          <a:p>
            <a:r>
              <a:rPr lang="pt-BR" dirty="0"/>
              <a:t>Junção p-n</a:t>
            </a:r>
          </a:p>
        </p:txBody>
      </p:sp>
      <p:pic>
        <p:nvPicPr>
          <p:cNvPr id="5" name="Imagem 4" descr="Diagrama&#10;&#10;Descrição gerada automaticamente">
            <a:extLst>
              <a:ext uri="{FF2B5EF4-FFF2-40B4-BE49-F238E27FC236}">
                <a16:creationId xmlns:a16="http://schemas.microsoft.com/office/drawing/2014/main" id="{624132DB-2FC8-CB48-B36D-132B1E7C1B27}"/>
              </a:ext>
            </a:extLst>
          </p:cNvPr>
          <p:cNvPicPr>
            <a:picLocks noChangeAspect="1"/>
          </p:cNvPicPr>
          <p:nvPr/>
        </p:nvPicPr>
        <p:blipFill>
          <a:blip r:embed="rId2"/>
          <a:stretch>
            <a:fillRect/>
          </a:stretch>
        </p:blipFill>
        <p:spPr>
          <a:xfrm>
            <a:off x="560219" y="1437451"/>
            <a:ext cx="5927999" cy="3756008"/>
          </a:xfrm>
          <a:prstGeom prst="rect">
            <a:avLst/>
          </a:prstGeom>
        </p:spPr>
      </p:pic>
      <p:pic>
        <p:nvPicPr>
          <p:cNvPr id="7" name="Imagem 6" descr="Diagrama&#10;&#10;Descrição gerada automaticamente">
            <a:extLst>
              <a:ext uri="{FF2B5EF4-FFF2-40B4-BE49-F238E27FC236}">
                <a16:creationId xmlns:a16="http://schemas.microsoft.com/office/drawing/2014/main" id="{EA0337B5-171D-E304-3F43-0D56BF24456E}"/>
              </a:ext>
            </a:extLst>
          </p:cNvPr>
          <p:cNvPicPr>
            <a:picLocks noChangeAspect="1"/>
          </p:cNvPicPr>
          <p:nvPr/>
        </p:nvPicPr>
        <p:blipFill>
          <a:blip r:embed="rId3"/>
          <a:stretch>
            <a:fillRect/>
          </a:stretch>
        </p:blipFill>
        <p:spPr>
          <a:xfrm>
            <a:off x="6661017" y="1437451"/>
            <a:ext cx="4970764" cy="3348107"/>
          </a:xfrm>
          <a:prstGeom prst="rect">
            <a:avLst/>
          </a:prstGeom>
        </p:spPr>
      </p:pic>
      <p:pic>
        <p:nvPicPr>
          <p:cNvPr id="9" name="Imagem 8" descr="Diagrama&#10;&#10;Descrição gerada automaticamente">
            <a:extLst>
              <a:ext uri="{FF2B5EF4-FFF2-40B4-BE49-F238E27FC236}">
                <a16:creationId xmlns:a16="http://schemas.microsoft.com/office/drawing/2014/main" id="{BE8299C4-C443-F3F5-D664-63F4C52FA33A}"/>
              </a:ext>
            </a:extLst>
          </p:cNvPr>
          <p:cNvPicPr>
            <a:picLocks noChangeAspect="1"/>
          </p:cNvPicPr>
          <p:nvPr/>
        </p:nvPicPr>
        <p:blipFill>
          <a:blip r:embed="rId4"/>
          <a:stretch>
            <a:fillRect/>
          </a:stretch>
        </p:blipFill>
        <p:spPr>
          <a:xfrm>
            <a:off x="6661017" y="4880200"/>
            <a:ext cx="4970764" cy="1857986"/>
          </a:xfrm>
          <a:prstGeom prst="rect">
            <a:avLst/>
          </a:prstGeom>
        </p:spPr>
      </p:pic>
      <p:sp>
        <p:nvSpPr>
          <p:cNvPr id="3" name="CaixaDeTexto 2">
            <a:extLst>
              <a:ext uri="{FF2B5EF4-FFF2-40B4-BE49-F238E27FC236}">
                <a16:creationId xmlns:a16="http://schemas.microsoft.com/office/drawing/2014/main" id="{6EB69B7E-6FA8-76AF-6897-4FDDF5FABA03}"/>
              </a:ext>
            </a:extLst>
          </p:cNvPr>
          <p:cNvSpPr txBox="1"/>
          <p:nvPr/>
        </p:nvSpPr>
        <p:spPr>
          <a:xfrm>
            <a:off x="560219" y="5486027"/>
            <a:ext cx="5298576" cy="646331"/>
          </a:xfrm>
          <a:prstGeom prst="rect">
            <a:avLst/>
          </a:prstGeom>
          <a:noFill/>
        </p:spPr>
        <p:txBody>
          <a:bodyPr wrap="square">
            <a:spAutoFit/>
          </a:bodyPr>
          <a:lstStyle/>
          <a:p>
            <a:pPr>
              <a:spcAft>
                <a:spcPts val="600"/>
              </a:spcAft>
            </a:pPr>
            <a:r>
              <a:rPr lang="pt-BR" dirty="0">
                <a:sym typeface="Wingdings" panose="05000000000000000000" pitchFamily="2" charset="2"/>
              </a:rPr>
              <a:t>Junção p-n cria </a:t>
            </a:r>
            <a:r>
              <a:rPr lang="pt-BR" i="1" dirty="0">
                <a:sym typeface="Wingdings" panose="05000000000000000000" pitchFamily="2" charset="2"/>
              </a:rPr>
              <a:t>região de depleção</a:t>
            </a:r>
            <a:r>
              <a:rPr lang="pt-BR" dirty="0">
                <a:sym typeface="Wingdings" panose="05000000000000000000" pitchFamily="2" charset="2"/>
              </a:rPr>
              <a:t> que suprime movimento de cargas.</a:t>
            </a:r>
            <a:endParaRPr lang="pt-BR" dirty="0"/>
          </a:p>
        </p:txBody>
      </p:sp>
    </p:spTree>
    <p:extLst>
      <p:ext uri="{BB962C8B-B14F-4D97-AF65-F5344CB8AC3E}">
        <p14:creationId xmlns:p14="http://schemas.microsoft.com/office/powerpoint/2010/main" val="40623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86354-6FD2-25FF-18A8-96FDE710BD64}"/>
              </a:ext>
            </a:extLst>
          </p:cNvPr>
          <p:cNvSpPr>
            <a:spLocks noGrp="1"/>
          </p:cNvSpPr>
          <p:nvPr>
            <p:ph type="ctrTitle"/>
          </p:nvPr>
        </p:nvSpPr>
        <p:spPr/>
        <p:txBody>
          <a:bodyPr/>
          <a:lstStyle/>
          <a:p>
            <a:r>
              <a:rPr lang="pt-BR" dirty="0"/>
              <a:t>Junção p-n polarizada</a:t>
            </a:r>
          </a:p>
        </p:txBody>
      </p:sp>
      <p:pic>
        <p:nvPicPr>
          <p:cNvPr id="7" name="Imagem 6" descr="Interface gráfica do usuário&#10;&#10;Descrição gerada automaticamente com confiança baixa">
            <a:extLst>
              <a:ext uri="{FF2B5EF4-FFF2-40B4-BE49-F238E27FC236}">
                <a16:creationId xmlns:a16="http://schemas.microsoft.com/office/drawing/2014/main" id="{F4B3056E-BDC4-30F5-B728-4B5FB8A9BD71}"/>
              </a:ext>
            </a:extLst>
          </p:cNvPr>
          <p:cNvPicPr>
            <a:picLocks noChangeAspect="1"/>
          </p:cNvPicPr>
          <p:nvPr/>
        </p:nvPicPr>
        <p:blipFill>
          <a:blip r:embed="rId2"/>
          <a:stretch>
            <a:fillRect/>
          </a:stretch>
        </p:blipFill>
        <p:spPr>
          <a:xfrm>
            <a:off x="1193597" y="4132958"/>
            <a:ext cx="9651404" cy="2622404"/>
          </a:xfrm>
          <a:prstGeom prst="rect">
            <a:avLst/>
          </a:prstGeom>
        </p:spPr>
      </p:pic>
      <p:pic>
        <p:nvPicPr>
          <p:cNvPr id="9" name="Imagem 8" descr="Diagrama&#10;&#10;Descrição gerada automaticamente">
            <a:extLst>
              <a:ext uri="{FF2B5EF4-FFF2-40B4-BE49-F238E27FC236}">
                <a16:creationId xmlns:a16="http://schemas.microsoft.com/office/drawing/2014/main" id="{BCCC7E1F-CB32-B849-8573-690C4852A4FA}"/>
              </a:ext>
            </a:extLst>
          </p:cNvPr>
          <p:cNvPicPr>
            <a:picLocks noChangeAspect="1"/>
          </p:cNvPicPr>
          <p:nvPr/>
        </p:nvPicPr>
        <p:blipFill>
          <a:blip r:embed="rId3"/>
          <a:stretch>
            <a:fillRect/>
          </a:stretch>
        </p:blipFill>
        <p:spPr>
          <a:xfrm>
            <a:off x="1193597" y="1185432"/>
            <a:ext cx="3403775" cy="2838596"/>
          </a:xfrm>
          <a:prstGeom prst="rect">
            <a:avLst/>
          </a:prstGeom>
        </p:spPr>
      </p:pic>
      <p:grpSp>
        <p:nvGrpSpPr>
          <p:cNvPr id="104" name="Agrupar 103">
            <a:extLst>
              <a:ext uri="{FF2B5EF4-FFF2-40B4-BE49-F238E27FC236}">
                <a16:creationId xmlns:a16="http://schemas.microsoft.com/office/drawing/2014/main" id="{86501224-755B-226D-E31C-F74F62AC5FE2}"/>
              </a:ext>
            </a:extLst>
          </p:cNvPr>
          <p:cNvGrpSpPr/>
          <p:nvPr/>
        </p:nvGrpSpPr>
        <p:grpSpPr>
          <a:xfrm>
            <a:off x="5283873" y="821482"/>
            <a:ext cx="4621514" cy="3102531"/>
            <a:chOff x="5498971" y="848984"/>
            <a:chExt cx="4621514" cy="3102531"/>
          </a:xfrm>
        </p:grpSpPr>
        <p:grpSp>
          <p:nvGrpSpPr>
            <p:cNvPr id="102" name="Agrupar 101">
              <a:extLst>
                <a:ext uri="{FF2B5EF4-FFF2-40B4-BE49-F238E27FC236}">
                  <a16:creationId xmlns:a16="http://schemas.microsoft.com/office/drawing/2014/main" id="{0CEB7B38-F604-A8A3-E703-EE049E6073A8}"/>
                </a:ext>
              </a:extLst>
            </p:cNvPr>
            <p:cNvGrpSpPr/>
            <p:nvPr/>
          </p:nvGrpSpPr>
          <p:grpSpPr>
            <a:xfrm>
              <a:off x="5498971" y="1281008"/>
              <a:ext cx="4087170" cy="2229361"/>
              <a:chOff x="5498971" y="1281008"/>
              <a:chExt cx="4087170" cy="2229361"/>
            </a:xfrm>
          </p:grpSpPr>
          <p:grpSp>
            <p:nvGrpSpPr>
              <p:cNvPr id="101" name="Agrupar 100">
                <a:extLst>
                  <a:ext uri="{FF2B5EF4-FFF2-40B4-BE49-F238E27FC236}">
                    <a16:creationId xmlns:a16="http://schemas.microsoft.com/office/drawing/2014/main" id="{20055677-53B4-6622-F7B3-554DF70593B1}"/>
                  </a:ext>
                </a:extLst>
              </p:cNvPr>
              <p:cNvGrpSpPr/>
              <p:nvPr/>
            </p:nvGrpSpPr>
            <p:grpSpPr>
              <a:xfrm>
                <a:off x="5888255" y="1281008"/>
                <a:ext cx="3697886" cy="2229361"/>
                <a:chOff x="5888255" y="1281008"/>
                <a:chExt cx="3697886" cy="2229361"/>
              </a:xfrm>
            </p:grpSpPr>
            <p:grpSp>
              <p:nvGrpSpPr>
                <p:cNvPr id="39" name="Agrupar 38">
                  <a:extLst>
                    <a:ext uri="{FF2B5EF4-FFF2-40B4-BE49-F238E27FC236}">
                      <a16:creationId xmlns:a16="http://schemas.microsoft.com/office/drawing/2014/main" id="{EBD440E6-1FEA-0DC7-6CE9-AA65DEEFF9A1}"/>
                    </a:ext>
                  </a:extLst>
                </p:cNvPr>
                <p:cNvGrpSpPr/>
                <p:nvPr/>
              </p:nvGrpSpPr>
              <p:grpSpPr>
                <a:xfrm>
                  <a:off x="6050462" y="1281008"/>
                  <a:ext cx="3376846" cy="2229361"/>
                  <a:chOff x="1952605" y="2477173"/>
                  <a:chExt cx="3376846" cy="2229361"/>
                </a:xfrm>
              </p:grpSpPr>
              <p:sp>
                <p:nvSpPr>
                  <p:cNvPr id="40" name="Retângulo 39">
                    <a:extLst>
                      <a:ext uri="{FF2B5EF4-FFF2-40B4-BE49-F238E27FC236}">
                        <a16:creationId xmlns:a16="http://schemas.microsoft.com/office/drawing/2014/main" id="{29022891-59D2-22A4-AD6A-A181D6057E42}"/>
                      </a:ext>
                    </a:extLst>
                  </p:cNvPr>
                  <p:cNvSpPr/>
                  <p:nvPr/>
                </p:nvSpPr>
                <p:spPr>
                  <a:xfrm>
                    <a:off x="1955978" y="2477173"/>
                    <a:ext cx="3373473" cy="1112400"/>
                  </a:xfrm>
                  <a:prstGeom prst="rect">
                    <a:avLst/>
                  </a:prstGeom>
                  <a:pattFill prst="pct5">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41" name="Retângulo 40">
                    <a:extLst>
                      <a:ext uri="{FF2B5EF4-FFF2-40B4-BE49-F238E27FC236}">
                        <a16:creationId xmlns:a16="http://schemas.microsoft.com/office/drawing/2014/main" id="{8D8F4B34-A8FF-B8BF-A5E5-A2142FAE38A1}"/>
                      </a:ext>
                    </a:extLst>
                  </p:cNvPr>
                  <p:cNvSpPr/>
                  <p:nvPr/>
                </p:nvSpPr>
                <p:spPr>
                  <a:xfrm>
                    <a:off x="1952605" y="3594134"/>
                    <a:ext cx="3373473" cy="1112400"/>
                  </a:xfrm>
                  <a:prstGeom prst="rect">
                    <a:avLst/>
                  </a:prstGeom>
                  <a:pattFill prst="pct5">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sp>
              <p:nvSpPr>
                <p:cNvPr id="75" name="Retângulo 74">
                  <a:extLst>
                    <a:ext uri="{FF2B5EF4-FFF2-40B4-BE49-F238E27FC236}">
                      <a16:creationId xmlns:a16="http://schemas.microsoft.com/office/drawing/2014/main" id="{E3C7468F-462E-F303-AB29-51CC447F66A1}"/>
                    </a:ext>
                  </a:extLst>
                </p:cNvPr>
                <p:cNvSpPr/>
                <p:nvPr/>
              </p:nvSpPr>
              <p:spPr>
                <a:xfrm>
                  <a:off x="5888255" y="1282077"/>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sp>
            <p:nvSpPr>
              <p:cNvPr id="77" name="CaixaDeTexto 76">
                <a:extLst>
                  <a:ext uri="{FF2B5EF4-FFF2-40B4-BE49-F238E27FC236}">
                    <a16:creationId xmlns:a16="http://schemas.microsoft.com/office/drawing/2014/main" id="{CAEABD14-6D74-4CB2-3B40-94476BFFB328}"/>
                  </a:ext>
                </a:extLst>
              </p:cNvPr>
              <p:cNvSpPr txBox="1"/>
              <p:nvPr/>
            </p:nvSpPr>
            <p:spPr>
              <a:xfrm>
                <a:off x="5498971" y="1597754"/>
                <a:ext cx="306494" cy="369332"/>
              </a:xfrm>
              <a:prstGeom prst="rect">
                <a:avLst/>
              </a:prstGeom>
              <a:noFill/>
            </p:spPr>
            <p:txBody>
              <a:bodyPr wrap="none" rtlCol="0">
                <a:spAutoFit/>
              </a:bodyPr>
              <a:lstStyle/>
              <a:p>
                <a:r>
                  <a:rPr lang="pt-BR" dirty="0"/>
                  <a:t>p</a:t>
                </a:r>
              </a:p>
            </p:txBody>
          </p:sp>
          <p:sp>
            <p:nvSpPr>
              <p:cNvPr id="78" name="CaixaDeTexto 77">
                <a:extLst>
                  <a:ext uri="{FF2B5EF4-FFF2-40B4-BE49-F238E27FC236}">
                    <a16:creationId xmlns:a16="http://schemas.microsoft.com/office/drawing/2014/main" id="{B8BE629C-57C8-48D3-C0A0-7AD032D24FDD}"/>
                  </a:ext>
                </a:extLst>
              </p:cNvPr>
              <p:cNvSpPr txBox="1"/>
              <p:nvPr/>
            </p:nvSpPr>
            <p:spPr>
              <a:xfrm>
                <a:off x="5498971" y="2689954"/>
                <a:ext cx="306494" cy="369332"/>
              </a:xfrm>
              <a:prstGeom prst="rect">
                <a:avLst/>
              </a:prstGeom>
              <a:noFill/>
            </p:spPr>
            <p:txBody>
              <a:bodyPr wrap="none" rtlCol="0">
                <a:spAutoFit/>
              </a:bodyPr>
              <a:lstStyle/>
              <a:p>
                <a:r>
                  <a:rPr lang="pt-BR" dirty="0"/>
                  <a:t>n</a:t>
                </a:r>
              </a:p>
            </p:txBody>
          </p:sp>
        </p:grpSp>
        <p:grpSp>
          <p:nvGrpSpPr>
            <p:cNvPr id="103" name="Agrupar 102">
              <a:extLst>
                <a:ext uri="{FF2B5EF4-FFF2-40B4-BE49-F238E27FC236}">
                  <a16:creationId xmlns:a16="http://schemas.microsoft.com/office/drawing/2014/main" id="{AF56267F-0A1B-2890-E9DE-E8E95E8B1EDE}"/>
                </a:ext>
              </a:extLst>
            </p:cNvPr>
            <p:cNvGrpSpPr/>
            <p:nvPr/>
          </p:nvGrpSpPr>
          <p:grpSpPr>
            <a:xfrm>
              <a:off x="9136510" y="848984"/>
              <a:ext cx="983975" cy="3102531"/>
              <a:chOff x="9136510" y="848984"/>
              <a:chExt cx="983975" cy="3102531"/>
            </a:xfrm>
          </p:grpSpPr>
          <p:grpSp>
            <p:nvGrpSpPr>
              <p:cNvPr id="83" name="Agrupar 82">
                <a:extLst>
                  <a:ext uri="{FF2B5EF4-FFF2-40B4-BE49-F238E27FC236}">
                    <a16:creationId xmlns:a16="http://schemas.microsoft.com/office/drawing/2014/main" id="{6B286584-B6D7-59B4-0CA9-0B145E72B2AB}"/>
                  </a:ext>
                </a:extLst>
              </p:cNvPr>
              <p:cNvGrpSpPr/>
              <p:nvPr/>
            </p:nvGrpSpPr>
            <p:grpSpPr>
              <a:xfrm>
                <a:off x="9136510" y="3507950"/>
                <a:ext cx="533423" cy="443565"/>
                <a:chOff x="9136510" y="3507950"/>
                <a:chExt cx="533423" cy="443565"/>
              </a:xfrm>
            </p:grpSpPr>
            <p:grpSp>
              <p:nvGrpSpPr>
                <p:cNvPr id="63" name="Agrupar 62">
                  <a:extLst>
                    <a:ext uri="{FF2B5EF4-FFF2-40B4-BE49-F238E27FC236}">
                      <a16:creationId xmlns:a16="http://schemas.microsoft.com/office/drawing/2014/main" id="{4E5C68FD-206E-60F3-7612-7CA1125E8551}"/>
                    </a:ext>
                  </a:extLst>
                </p:cNvPr>
                <p:cNvGrpSpPr/>
                <p:nvPr/>
              </p:nvGrpSpPr>
              <p:grpSpPr>
                <a:xfrm>
                  <a:off x="9136510" y="3507950"/>
                  <a:ext cx="473157" cy="262444"/>
                  <a:chOff x="5038653" y="4704115"/>
                  <a:chExt cx="473157" cy="262444"/>
                </a:xfrm>
              </p:grpSpPr>
              <p:cxnSp>
                <p:nvCxnSpPr>
                  <p:cNvPr id="65" name="Conector reto 64">
                    <a:extLst>
                      <a:ext uri="{FF2B5EF4-FFF2-40B4-BE49-F238E27FC236}">
                        <a16:creationId xmlns:a16="http://schemas.microsoft.com/office/drawing/2014/main" id="{DBC30E53-30A4-3E15-4142-7A473B18940E}"/>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to 65">
                    <a:extLst>
                      <a:ext uri="{FF2B5EF4-FFF2-40B4-BE49-F238E27FC236}">
                        <a16:creationId xmlns:a16="http://schemas.microsoft.com/office/drawing/2014/main" id="{2B38A0F4-9179-8B06-CD8C-E6D366D631C4}"/>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Agrupar 80">
                  <a:extLst>
                    <a:ext uri="{FF2B5EF4-FFF2-40B4-BE49-F238E27FC236}">
                      <a16:creationId xmlns:a16="http://schemas.microsoft.com/office/drawing/2014/main" id="{648C1100-DB52-3B2B-89EA-9E88EA57007B}"/>
                    </a:ext>
                  </a:extLst>
                </p:cNvPr>
                <p:cNvGrpSpPr/>
                <p:nvPr/>
              </p:nvGrpSpPr>
              <p:grpSpPr>
                <a:xfrm>
                  <a:off x="9561933" y="3760596"/>
                  <a:ext cx="108000" cy="190919"/>
                  <a:chOff x="9561933" y="3760596"/>
                  <a:chExt cx="108000" cy="190919"/>
                </a:xfrm>
              </p:grpSpPr>
              <p:cxnSp>
                <p:nvCxnSpPr>
                  <p:cNvPr id="79" name="Conector reto 78">
                    <a:extLst>
                      <a:ext uri="{FF2B5EF4-FFF2-40B4-BE49-F238E27FC236}">
                        <a16:creationId xmlns:a16="http://schemas.microsoft.com/office/drawing/2014/main" id="{B3BC31CA-8CE0-B964-2E86-3B75DD7CD892}"/>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riângulo isósceles 79">
                    <a:extLst>
                      <a:ext uri="{FF2B5EF4-FFF2-40B4-BE49-F238E27FC236}">
                        <a16:creationId xmlns:a16="http://schemas.microsoft.com/office/drawing/2014/main" id="{6E6F7C92-F3A5-7E72-70F3-EC5E0B62ED06}"/>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99" name="Agrupar 98">
                <a:extLst>
                  <a:ext uri="{FF2B5EF4-FFF2-40B4-BE49-F238E27FC236}">
                    <a16:creationId xmlns:a16="http://schemas.microsoft.com/office/drawing/2014/main" id="{4791810A-A897-E15E-5EB1-150D37EC4996}"/>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64" name="TextBox 5">
                      <a:extLst>
                        <a:ext uri="{FF2B5EF4-FFF2-40B4-BE49-F238E27FC236}">
                          <a16:creationId xmlns:a16="http://schemas.microsoft.com/office/drawing/2014/main" id="{1EBE67EF-5E01-6863-6A2E-C20F8EDB888C}"/>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64" name="TextBox 5">
                      <a:extLst>
                        <a:ext uri="{FF2B5EF4-FFF2-40B4-BE49-F238E27FC236}">
                          <a16:creationId xmlns:a16="http://schemas.microsoft.com/office/drawing/2014/main" id="{1EBE67EF-5E01-6863-6A2E-C20F8EDB888C}"/>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4"/>
                      <a:stretch>
                        <a:fillRect/>
                      </a:stretch>
                    </a:blipFill>
                  </p:spPr>
                  <p:txBody>
                    <a:bodyPr/>
                    <a:lstStyle/>
                    <a:p>
                      <a:r>
                        <a:rPr lang="pt-BR">
                          <a:noFill/>
                        </a:rPr>
                        <a:t> </a:t>
                      </a:r>
                    </a:p>
                  </p:txBody>
                </p:sp>
              </mc:Fallback>
            </mc:AlternateContent>
            <p:grpSp>
              <p:nvGrpSpPr>
                <p:cNvPr id="98" name="Agrupar 97">
                  <a:extLst>
                    <a:ext uri="{FF2B5EF4-FFF2-40B4-BE49-F238E27FC236}">
                      <a16:creationId xmlns:a16="http://schemas.microsoft.com/office/drawing/2014/main" id="{412AA8E7-DDDB-D189-2594-270F7A081E12}"/>
                    </a:ext>
                  </a:extLst>
                </p:cNvPr>
                <p:cNvGrpSpPr/>
                <p:nvPr/>
              </p:nvGrpSpPr>
              <p:grpSpPr>
                <a:xfrm>
                  <a:off x="9136511" y="973440"/>
                  <a:ext cx="566841" cy="303007"/>
                  <a:chOff x="9136511" y="973440"/>
                  <a:chExt cx="566841" cy="303007"/>
                </a:xfrm>
              </p:grpSpPr>
              <p:cxnSp>
                <p:nvCxnSpPr>
                  <p:cNvPr id="73" name="Conector reto 72">
                    <a:extLst>
                      <a:ext uri="{FF2B5EF4-FFF2-40B4-BE49-F238E27FC236}">
                        <a16:creationId xmlns:a16="http://schemas.microsoft.com/office/drawing/2014/main" id="{65374297-A2F0-12DF-6F28-3EB7067DD7F9}"/>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ector reto 73">
                    <a:extLst>
                      <a:ext uri="{FF2B5EF4-FFF2-40B4-BE49-F238E27FC236}">
                        <a16:creationId xmlns:a16="http://schemas.microsoft.com/office/drawing/2014/main" id="{898A075C-83C1-A99E-7537-C963DE09BC3F}"/>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tângulo 69">
                    <a:extLst>
                      <a:ext uri="{FF2B5EF4-FFF2-40B4-BE49-F238E27FC236}">
                        <a16:creationId xmlns:a16="http://schemas.microsoft.com/office/drawing/2014/main" id="{5E31220E-A035-FBDF-99ED-C6DDE521FC3D}"/>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94" name="Conector reto 93">
                    <a:extLst>
                      <a:ext uri="{FF2B5EF4-FFF2-40B4-BE49-F238E27FC236}">
                        <a16:creationId xmlns:a16="http://schemas.microsoft.com/office/drawing/2014/main" id="{5DB1733C-A4BA-DF60-A418-296492ACD827}"/>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sp>
        <p:nvSpPr>
          <p:cNvPr id="105" name="CaixaDeTexto 104">
            <a:extLst>
              <a:ext uri="{FF2B5EF4-FFF2-40B4-BE49-F238E27FC236}">
                <a16:creationId xmlns:a16="http://schemas.microsoft.com/office/drawing/2014/main" id="{0406CBB6-50A2-F240-953C-C43769AEDFD4}"/>
              </a:ext>
            </a:extLst>
          </p:cNvPr>
          <p:cNvSpPr txBox="1"/>
          <p:nvPr/>
        </p:nvSpPr>
        <p:spPr>
          <a:xfrm>
            <a:off x="9714315" y="2884531"/>
            <a:ext cx="2152649" cy="923330"/>
          </a:xfrm>
          <a:prstGeom prst="rect">
            <a:avLst/>
          </a:prstGeom>
          <a:noFill/>
        </p:spPr>
        <p:txBody>
          <a:bodyPr wrap="square" rtlCol="0">
            <a:spAutoFit/>
          </a:bodyPr>
          <a:lstStyle/>
          <a:p>
            <a:r>
              <a:rPr lang="pt-BR" dirty="0"/>
              <a:t>Polarização reversa aumenta região de depleção</a:t>
            </a:r>
          </a:p>
        </p:txBody>
      </p:sp>
    </p:spTree>
    <p:extLst>
      <p:ext uri="{BB962C8B-B14F-4D97-AF65-F5344CB8AC3E}">
        <p14:creationId xmlns:p14="http://schemas.microsoft.com/office/powerpoint/2010/main" val="316468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B318-34F0-301E-711A-465AE5D529F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DC21A4-074A-CC4C-5B93-1E9CCAC6A808}"/>
              </a:ext>
            </a:extLst>
          </p:cNvPr>
          <p:cNvSpPr>
            <a:spLocks noGrp="1"/>
          </p:cNvSpPr>
          <p:nvPr>
            <p:ph type="ctrTitle"/>
          </p:nvPr>
        </p:nvSpPr>
        <p:spPr/>
        <p:txBody>
          <a:bodyPr/>
          <a:lstStyle/>
          <a:p>
            <a:r>
              <a:rPr lang="pt-BR" dirty="0"/>
              <a:t>p-i-n</a:t>
            </a:r>
          </a:p>
        </p:txBody>
      </p:sp>
      <p:grpSp>
        <p:nvGrpSpPr>
          <p:cNvPr id="44" name="Agrupar 43">
            <a:extLst>
              <a:ext uri="{FF2B5EF4-FFF2-40B4-BE49-F238E27FC236}">
                <a16:creationId xmlns:a16="http://schemas.microsoft.com/office/drawing/2014/main" id="{A527E063-0C83-71C2-6A01-DD7315AC998E}"/>
              </a:ext>
            </a:extLst>
          </p:cNvPr>
          <p:cNvGrpSpPr/>
          <p:nvPr/>
        </p:nvGrpSpPr>
        <p:grpSpPr>
          <a:xfrm>
            <a:off x="6451071" y="55115"/>
            <a:ext cx="5726242" cy="6652697"/>
            <a:chOff x="6451071" y="55115"/>
            <a:chExt cx="5726242" cy="6652697"/>
          </a:xfrm>
        </p:grpSpPr>
        <p:pic>
          <p:nvPicPr>
            <p:cNvPr id="7" name="Imagem 6" descr="Diagrama&#10;&#10;Descrição gerada automaticamente">
              <a:extLst>
                <a:ext uri="{FF2B5EF4-FFF2-40B4-BE49-F238E27FC236}">
                  <a16:creationId xmlns:a16="http://schemas.microsoft.com/office/drawing/2014/main" id="{EB04520C-9EA7-F64D-C711-1A54B36C15B5}"/>
                </a:ext>
              </a:extLst>
            </p:cNvPr>
            <p:cNvPicPr>
              <a:picLocks noChangeAspect="1"/>
            </p:cNvPicPr>
            <p:nvPr/>
          </p:nvPicPr>
          <p:blipFill>
            <a:blip r:embed="rId2"/>
            <a:stretch>
              <a:fillRect/>
            </a:stretch>
          </p:blipFill>
          <p:spPr>
            <a:xfrm>
              <a:off x="6451071" y="2657270"/>
              <a:ext cx="4495976" cy="4050542"/>
            </a:xfrm>
            <a:prstGeom prst="rect">
              <a:avLst/>
            </a:prstGeom>
          </p:spPr>
        </p:pic>
        <p:pic>
          <p:nvPicPr>
            <p:cNvPr id="9" name="Imagem 8" descr="Diagrama, Desenho técnico&#10;&#10;Descrição gerada automaticamente">
              <a:extLst>
                <a:ext uri="{FF2B5EF4-FFF2-40B4-BE49-F238E27FC236}">
                  <a16:creationId xmlns:a16="http://schemas.microsoft.com/office/drawing/2014/main" id="{FDFDD2E8-91B6-C0DC-5948-C458C3D44922}"/>
                </a:ext>
              </a:extLst>
            </p:cNvPr>
            <p:cNvPicPr>
              <a:picLocks noChangeAspect="1"/>
            </p:cNvPicPr>
            <p:nvPr/>
          </p:nvPicPr>
          <p:blipFill>
            <a:blip r:embed="rId3"/>
            <a:stretch>
              <a:fillRect/>
            </a:stretch>
          </p:blipFill>
          <p:spPr>
            <a:xfrm>
              <a:off x="6451071" y="55115"/>
              <a:ext cx="5726242" cy="2527693"/>
            </a:xfrm>
            <a:prstGeom prst="rect">
              <a:avLst/>
            </a:prstGeom>
          </p:spPr>
        </p:pic>
      </p:grpSp>
      <p:grpSp>
        <p:nvGrpSpPr>
          <p:cNvPr id="37" name="Agrupar 36">
            <a:extLst>
              <a:ext uri="{FF2B5EF4-FFF2-40B4-BE49-F238E27FC236}">
                <a16:creationId xmlns:a16="http://schemas.microsoft.com/office/drawing/2014/main" id="{831DF27B-87E9-6A62-4413-1F9B8EEE893E}"/>
              </a:ext>
            </a:extLst>
          </p:cNvPr>
          <p:cNvGrpSpPr/>
          <p:nvPr/>
        </p:nvGrpSpPr>
        <p:grpSpPr>
          <a:xfrm>
            <a:off x="1652105" y="1341734"/>
            <a:ext cx="4828944" cy="3102531"/>
            <a:chOff x="318812" y="1031542"/>
            <a:chExt cx="4828944" cy="3102531"/>
          </a:xfrm>
        </p:grpSpPr>
        <p:grpSp>
          <p:nvGrpSpPr>
            <p:cNvPr id="6" name="Agrupar 5">
              <a:extLst>
                <a:ext uri="{FF2B5EF4-FFF2-40B4-BE49-F238E27FC236}">
                  <a16:creationId xmlns:a16="http://schemas.microsoft.com/office/drawing/2014/main" id="{EF3576CA-A60D-A75C-940E-605EF8B3D7D1}"/>
                </a:ext>
              </a:extLst>
            </p:cNvPr>
            <p:cNvGrpSpPr/>
            <p:nvPr/>
          </p:nvGrpSpPr>
          <p:grpSpPr>
            <a:xfrm>
              <a:off x="4163781" y="1031542"/>
              <a:ext cx="983975" cy="3102531"/>
              <a:chOff x="9136510" y="848984"/>
              <a:chExt cx="983975" cy="3102531"/>
            </a:xfrm>
          </p:grpSpPr>
          <p:grpSp>
            <p:nvGrpSpPr>
              <p:cNvPr id="8" name="Agrupar 7">
                <a:extLst>
                  <a:ext uri="{FF2B5EF4-FFF2-40B4-BE49-F238E27FC236}">
                    <a16:creationId xmlns:a16="http://schemas.microsoft.com/office/drawing/2014/main" id="{661FCC03-D69F-3F02-1AD3-2425FD5DCAD7}"/>
                  </a:ext>
                </a:extLst>
              </p:cNvPr>
              <p:cNvGrpSpPr/>
              <p:nvPr/>
            </p:nvGrpSpPr>
            <p:grpSpPr>
              <a:xfrm>
                <a:off x="9136510" y="3507950"/>
                <a:ext cx="533423" cy="443565"/>
                <a:chOff x="9136510" y="3507950"/>
                <a:chExt cx="533423" cy="443565"/>
              </a:xfrm>
            </p:grpSpPr>
            <p:grpSp>
              <p:nvGrpSpPr>
                <p:cNvPr id="19" name="Agrupar 18">
                  <a:extLst>
                    <a:ext uri="{FF2B5EF4-FFF2-40B4-BE49-F238E27FC236}">
                      <a16:creationId xmlns:a16="http://schemas.microsoft.com/office/drawing/2014/main" id="{7465040A-7227-BEA9-7E73-087762883BEE}"/>
                    </a:ext>
                  </a:extLst>
                </p:cNvPr>
                <p:cNvGrpSpPr/>
                <p:nvPr/>
              </p:nvGrpSpPr>
              <p:grpSpPr>
                <a:xfrm>
                  <a:off x="9136510" y="3507950"/>
                  <a:ext cx="473157" cy="262444"/>
                  <a:chOff x="5038653" y="4704115"/>
                  <a:chExt cx="473157" cy="262444"/>
                </a:xfrm>
              </p:grpSpPr>
              <p:cxnSp>
                <p:nvCxnSpPr>
                  <p:cNvPr id="23" name="Conector reto 22">
                    <a:extLst>
                      <a:ext uri="{FF2B5EF4-FFF2-40B4-BE49-F238E27FC236}">
                        <a16:creationId xmlns:a16="http://schemas.microsoft.com/office/drawing/2014/main" id="{F2252CA8-C58E-F430-8B53-8B04574A0A43}"/>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E8CC00CF-DC60-2DA8-E0CB-3CEF83A7DF48}"/>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Agrupar 19">
                  <a:extLst>
                    <a:ext uri="{FF2B5EF4-FFF2-40B4-BE49-F238E27FC236}">
                      <a16:creationId xmlns:a16="http://schemas.microsoft.com/office/drawing/2014/main" id="{63C41FBC-312F-BED4-79CA-4F934AD25D7E}"/>
                    </a:ext>
                  </a:extLst>
                </p:cNvPr>
                <p:cNvGrpSpPr/>
                <p:nvPr/>
              </p:nvGrpSpPr>
              <p:grpSpPr>
                <a:xfrm>
                  <a:off x="9561933" y="3760596"/>
                  <a:ext cx="108000" cy="190919"/>
                  <a:chOff x="9561933" y="3760596"/>
                  <a:chExt cx="108000" cy="190919"/>
                </a:xfrm>
              </p:grpSpPr>
              <p:cxnSp>
                <p:nvCxnSpPr>
                  <p:cNvPr id="21" name="Conector reto 20">
                    <a:extLst>
                      <a:ext uri="{FF2B5EF4-FFF2-40B4-BE49-F238E27FC236}">
                        <a16:creationId xmlns:a16="http://schemas.microsoft.com/office/drawing/2014/main" id="{EFD842FB-B33D-063F-AD09-CD1A4FD1567F}"/>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riângulo isósceles 21">
                    <a:extLst>
                      <a:ext uri="{FF2B5EF4-FFF2-40B4-BE49-F238E27FC236}">
                        <a16:creationId xmlns:a16="http://schemas.microsoft.com/office/drawing/2014/main" id="{E79437A1-8E24-BC91-5AC1-ECAD0690408A}"/>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2" name="Agrupar 11">
                <a:extLst>
                  <a:ext uri="{FF2B5EF4-FFF2-40B4-BE49-F238E27FC236}">
                    <a16:creationId xmlns:a16="http://schemas.microsoft.com/office/drawing/2014/main" id="{362E1627-166C-5C92-B6CC-81E08BD9BE59}"/>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13" name="TextBox 5">
                      <a:extLst>
                        <a:ext uri="{FF2B5EF4-FFF2-40B4-BE49-F238E27FC236}">
                          <a16:creationId xmlns:a16="http://schemas.microsoft.com/office/drawing/2014/main" id="{7E04D2EB-8367-348A-3AC3-64972514134C}"/>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64" name="TextBox 5">
                      <a:extLst>
                        <a:ext uri="{FF2B5EF4-FFF2-40B4-BE49-F238E27FC236}">
                          <a16:creationId xmlns:a16="http://schemas.microsoft.com/office/drawing/2014/main" id="{1EBE67EF-5E01-6863-6A2E-C20F8EDB888C}"/>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4"/>
                      <a:stretch>
                        <a:fillRect/>
                      </a:stretch>
                    </a:blipFill>
                  </p:spPr>
                  <p:txBody>
                    <a:bodyPr/>
                    <a:lstStyle/>
                    <a:p>
                      <a:r>
                        <a:rPr lang="pt-BR">
                          <a:noFill/>
                        </a:rPr>
                        <a:t> </a:t>
                      </a:r>
                    </a:p>
                  </p:txBody>
                </p:sp>
              </mc:Fallback>
            </mc:AlternateContent>
            <p:grpSp>
              <p:nvGrpSpPr>
                <p:cNvPr id="14" name="Agrupar 13">
                  <a:extLst>
                    <a:ext uri="{FF2B5EF4-FFF2-40B4-BE49-F238E27FC236}">
                      <a16:creationId xmlns:a16="http://schemas.microsoft.com/office/drawing/2014/main" id="{E93245D5-51E0-DA53-FA8F-F8EF9F928EED}"/>
                    </a:ext>
                  </a:extLst>
                </p:cNvPr>
                <p:cNvGrpSpPr/>
                <p:nvPr/>
              </p:nvGrpSpPr>
              <p:grpSpPr>
                <a:xfrm>
                  <a:off x="9136511" y="973440"/>
                  <a:ext cx="566841" cy="303007"/>
                  <a:chOff x="9136511" y="973440"/>
                  <a:chExt cx="566841" cy="303007"/>
                </a:xfrm>
              </p:grpSpPr>
              <p:cxnSp>
                <p:nvCxnSpPr>
                  <p:cNvPr id="15" name="Conector reto 14">
                    <a:extLst>
                      <a:ext uri="{FF2B5EF4-FFF2-40B4-BE49-F238E27FC236}">
                        <a16:creationId xmlns:a16="http://schemas.microsoft.com/office/drawing/2014/main" id="{1B266C6E-2314-3EEB-A006-BB91874FC111}"/>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76CDAF8E-F13D-92C4-815E-C182224D5432}"/>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3F3FC114-05A2-94CD-AD9B-8DFEE4AB6786}"/>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18" name="Conector reto 17">
                    <a:extLst>
                      <a:ext uri="{FF2B5EF4-FFF2-40B4-BE49-F238E27FC236}">
                        <a16:creationId xmlns:a16="http://schemas.microsoft.com/office/drawing/2014/main" id="{E7976E99-C7FF-8230-353D-C45AA4D833A4}"/>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6" name="Agrupar 35">
              <a:extLst>
                <a:ext uri="{FF2B5EF4-FFF2-40B4-BE49-F238E27FC236}">
                  <a16:creationId xmlns:a16="http://schemas.microsoft.com/office/drawing/2014/main" id="{DF662C9F-B633-71DB-95C8-92C77F8E3506}"/>
                </a:ext>
              </a:extLst>
            </p:cNvPr>
            <p:cNvGrpSpPr/>
            <p:nvPr/>
          </p:nvGrpSpPr>
          <p:grpSpPr>
            <a:xfrm>
              <a:off x="318812" y="1318961"/>
              <a:ext cx="674352" cy="2479371"/>
              <a:chOff x="318812" y="1318961"/>
              <a:chExt cx="674352" cy="2479371"/>
            </a:xfrm>
          </p:grpSpPr>
          <p:sp>
            <p:nvSpPr>
              <p:cNvPr id="26" name="CaixaDeTexto 25">
                <a:extLst>
                  <a:ext uri="{FF2B5EF4-FFF2-40B4-BE49-F238E27FC236}">
                    <a16:creationId xmlns:a16="http://schemas.microsoft.com/office/drawing/2014/main" id="{C03E4A60-A205-1832-DEA5-A46B594A5797}"/>
                  </a:ext>
                </a:extLst>
              </p:cNvPr>
              <p:cNvSpPr txBox="1"/>
              <p:nvPr/>
            </p:nvSpPr>
            <p:spPr>
              <a:xfrm>
                <a:off x="318812" y="1318961"/>
                <a:ext cx="425116" cy="369332"/>
              </a:xfrm>
              <a:prstGeom prst="rect">
                <a:avLst/>
              </a:prstGeom>
              <a:noFill/>
            </p:spPr>
            <p:txBody>
              <a:bodyPr wrap="none" rtlCol="0">
                <a:spAutoFit/>
              </a:bodyPr>
              <a:lstStyle/>
              <a:p>
                <a:r>
                  <a:rPr lang="pt-BR" dirty="0"/>
                  <a:t>p+</a:t>
                </a:r>
              </a:p>
            </p:txBody>
          </p:sp>
          <p:sp>
            <p:nvSpPr>
              <p:cNvPr id="27" name="CaixaDeTexto 26">
                <a:extLst>
                  <a:ext uri="{FF2B5EF4-FFF2-40B4-BE49-F238E27FC236}">
                    <a16:creationId xmlns:a16="http://schemas.microsoft.com/office/drawing/2014/main" id="{DC78851B-12BA-9AAD-8E2A-0380393E84B2}"/>
                  </a:ext>
                </a:extLst>
              </p:cNvPr>
              <p:cNvSpPr txBox="1"/>
              <p:nvPr/>
            </p:nvSpPr>
            <p:spPr>
              <a:xfrm>
                <a:off x="318812" y="3429000"/>
                <a:ext cx="425116" cy="369332"/>
              </a:xfrm>
              <a:prstGeom prst="rect">
                <a:avLst/>
              </a:prstGeom>
              <a:noFill/>
            </p:spPr>
            <p:txBody>
              <a:bodyPr wrap="none" rtlCol="0">
                <a:spAutoFit/>
              </a:bodyPr>
              <a:lstStyle/>
              <a:p>
                <a:r>
                  <a:rPr lang="pt-BR" dirty="0"/>
                  <a:t>n+</a:t>
                </a:r>
              </a:p>
            </p:txBody>
          </p:sp>
          <p:sp>
            <p:nvSpPr>
              <p:cNvPr id="32" name="CaixaDeTexto 31">
                <a:extLst>
                  <a:ext uri="{FF2B5EF4-FFF2-40B4-BE49-F238E27FC236}">
                    <a16:creationId xmlns:a16="http://schemas.microsoft.com/office/drawing/2014/main" id="{8A144ACA-00CB-9BB0-885C-E240A987967A}"/>
                  </a:ext>
                </a:extLst>
              </p:cNvPr>
              <p:cNvSpPr txBox="1"/>
              <p:nvPr/>
            </p:nvSpPr>
            <p:spPr>
              <a:xfrm>
                <a:off x="318812" y="2312059"/>
                <a:ext cx="674352" cy="369332"/>
              </a:xfrm>
              <a:prstGeom prst="rect">
                <a:avLst/>
              </a:prstGeom>
              <a:noFill/>
            </p:spPr>
            <p:txBody>
              <a:bodyPr wrap="none" rtlCol="0">
                <a:spAutoFit/>
              </a:bodyPr>
              <a:lstStyle/>
              <a:p>
                <a:r>
                  <a:rPr lang="pt-BR" dirty="0"/>
                  <a:t>i(</a:t>
                </a:r>
                <a:r>
                  <a:rPr lang="pt-BR" dirty="0" err="1"/>
                  <a:t>n,p</a:t>
                </a:r>
                <a:r>
                  <a:rPr lang="pt-BR" dirty="0"/>
                  <a:t>)</a:t>
                </a:r>
              </a:p>
            </p:txBody>
          </p:sp>
        </p:grpSp>
        <p:grpSp>
          <p:nvGrpSpPr>
            <p:cNvPr id="35" name="Agrupar 34">
              <a:extLst>
                <a:ext uri="{FF2B5EF4-FFF2-40B4-BE49-F238E27FC236}">
                  <a16:creationId xmlns:a16="http://schemas.microsoft.com/office/drawing/2014/main" id="{940C327E-E011-B98C-24C0-3B4D52795499}"/>
                </a:ext>
              </a:extLst>
            </p:cNvPr>
            <p:cNvGrpSpPr/>
            <p:nvPr/>
          </p:nvGrpSpPr>
          <p:grpSpPr>
            <a:xfrm>
              <a:off x="915526" y="1463566"/>
              <a:ext cx="3697886" cy="2229360"/>
              <a:chOff x="915526" y="1463566"/>
              <a:chExt cx="3697886" cy="2229360"/>
            </a:xfrm>
          </p:grpSpPr>
          <p:sp>
            <p:nvSpPr>
              <p:cNvPr id="30" name="Retângulo 29">
                <a:extLst>
                  <a:ext uri="{FF2B5EF4-FFF2-40B4-BE49-F238E27FC236}">
                    <a16:creationId xmlns:a16="http://schemas.microsoft.com/office/drawing/2014/main" id="{D50EA8F1-5BC7-D3A6-B781-041791A292A4}"/>
                  </a:ext>
                </a:extLst>
              </p:cNvPr>
              <p:cNvSpPr/>
              <p:nvPr/>
            </p:nvSpPr>
            <p:spPr>
              <a:xfrm>
                <a:off x="1081106" y="1463566"/>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1" name="Retângulo 30">
                <a:extLst>
                  <a:ext uri="{FF2B5EF4-FFF2-40B4-BE49-F238E27FC236}">
                    <a16:creationId xmlns:a16="http://schemas.microsoft.com/office/drawing/2014/main" id="{87758B17-3C21-3D4E-1E84-CE131386C006}"/>
                  </a:ext>
                </a:extLst>
              </p:cNvPr>
              <p:cNvSpPr/>
              <p:nvPr/>
            </p:nvSpPr>
            <p:spPr>
              <a:xfrm>
                <a:off x="1077733" y="3560525"/>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9" name="Retângulo 28">
                <a:extLst>
                  <a:ext uri="{FF2B5EF4-FFF2-40B4-BE49-F238E27FC236}">
                    <a16:creationId xmlns:a16="http://schemas.microsoft.com/office/drawing/2014/main" id="{10BBF8F0-E90B-2DE7-6FCB-48C9B4CDBD03}"/>
                  </a:ext>
                </a:extLst>
              </p:cNvPr>
              <p:cNvSpPr/>
              <p:nvPr/>
            </p:nvSpPr>
            <p:spPr>
              <a:xfrm>
                <a:off x="915526" y="1464635"/>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4" name="Retângulo 33">
                <a:extLst>
                  <a:ext uri="{FF2B5EF4-FFF2-40B4-BE49-F238E27FC236}">
                    <a16:creationId xmlns:a16="http://schemas.microsoft.com/office/drawing/2014/main" id="{7DA0D171-96AD-3711-17D8-B683C809FA46}"/>
                  </a:ext>
                </a:extLst>
              </p:cNvPr>
              <p:cNvSpPr/>
              <p:nvPr/>
            </p:nvSpPr>
            <p:spPr>
              <a:xfrm>
                <a:off x="1077733" y="1594760"/>
                <a:ext cx="3373473" cy="1963162"/>
              </a:xfrm>
              <a:prstGeom prst="rect">
                <a:avLst/>
              </a:prstGeom>
              <a:solidFill>
                <a:schemeClr val="tx1">
                  <a:alpha val="10000"/>
                </a:schemeClr>
              </a:solid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grpSp>
        <p:nvGrpSpPr>
          <p:cNvPr id="42" name="Agrupar 41">
            <a:extLst>
              <a:ext uri="{FF2B5EF4-FFF2-40B4-BE49-F238E27FC236}">
                <a16:creationId xmlns:a16="http://schemas.microsoft.com/office/drawing/2014/main" id="{D7598A2C-3B49-0BFD-3707-514F2538E5AF}"/>
              </a:ext>
            </a:extLst>
          </p:cNvPr>
          <p:cNvGrpSpPr/>
          <p:nvPr/>
        </p:nvGrpSpPr>
        <p:grpSpPr>
          <a:xfrm>
            <a:off x="16311" y="1669576"/>
            <a:ext cx="1814186" cy="2438948"/>
            <a:chOff x="196433" y="1610104"/>
            <a:chExt cx="1814186" cy="2438948"/>
          </a:xfrm>
        </p:grpSpPr>
        <p:sp>
          <p:nvSpPr>
            <p:cNvPr id="38" name="CaixaDeTexto 37">
              <a:extLst>
                <a:ext uri="{FF2B5EF4-FFF2-40B4-BE49-F238E27FC236}">
                  <a16:creationId xmlns:a16="http://schemas.microsoft.com/office/drawing/2014/main" id="{EFADC081-1C38-56E3-382C-A6A2769174CA}"/>
                </a:ext>
              </a:extLst>
            </p:cNvPr>
            <p:cNvSpPr txBox="1"/>
            <p:nvPr/>
          </p:nvSpPr>
          <p:spPr>
            <a:xfrm>
              <a:off x="196433" y="1610104"/>
              <a:ext cx="1648086" cy="307777"/>
            </a:xfrm>
            <a:prstGeom prst="rect">
              <a:avLst/>
            </a:prstGeom>
            <a:noFill/>
          </p:spPr>
          <p:txBody>
            <a:bodyPr wrap="square" rtlCol="0">
              <a:spAutoFit/>
            </a:bodyPr>
            <a:lstStyle/>
            <a:p>
              <a:r>
                <a:rPr lang="pt-BR" sz="1400" dirty="0"/>
                <a:t>alta concentração p</a:t>
              </a:r>
            </a:p>
          </p:txBody>
        </p:sp>
        <p:sp>
          <p:nvSpPr>
            <p:cNvPr id="39" name="CaixaDeTexto 38">
              <a:extLst>
                <a:ext uri="{FF2B5EF4-FFF2-40B4-BE49-F238E27FC236}">
                  <a16:creationId xmlns:a16="http://schemas.microsoft.com/office/drawing/2014/main" id="{8F0217AD-27A5-B6CE-6DB5-71A12F957F81}"/>
                </a:ext>
              </a:extLst>
            </p:cNvPr>
            <p:cNvSpPr txBox="1"/>
            <p:nvPr/>
          </p:nvSpPr>
          <p:spPr>
            <a:xfrm>
              <a:off x="196433" y="3741275"/>
              <a:ext cx="1649520" cy="307777"/>
            </a:xfrm>
            <a:prstGeom prst="rect">
              <a:avLst/>
            </a:prstGeom>
            <a:noFill/>
          </p:spPr>
          <p:txBody>
            <a:bodyPr wrap="square" rtlCol="0">
              <a:spAutoFit/>
            </a:bodyPr>
            <a:lstStyle/>
            <a:p>
              <a:r>
                <a:rPr lang="pt-BR" sz="1400" dirty="0"/>
                <a:t>alta concentração n</a:t>
              </a:r>
            </a:p>
          </p:txBody>
        </p:sp>
        <p:sp>
          <p:nvSpPr>
            <p:cNvPr id="40" name="CaixaDeTexto 39">
              <a:extLst>
                <a:ext uri="{FF2B5EF4-FFF2-40B4-BE49-F238E27FC236}">
                  <a16:creationId xmlns:a16="http://schemas.microsoft.com/office/drawing/2014/main" id="{E972696C-9EEC-055C-CAA3-BE987B6B4DE2}"/>
                </a:ext>
              </a:extLst>
            </p:cNvPr>
            <p:cNvSpPr txBox="1"/>
            <p:nvPr/>
          </p:nvSpPr>
          <p:spPr>
            <a:xfrm>
              <a:off x="196433" y="2559020"/>
              <a:ext cx="1814186" cy="523220"/>
            </a:xfrm>
            <a:prstGeom prst="rect">
              <a:avLst/>
            </a:prstGeom>
            <a:noFill/>
          </p:spPr>
          <p:txBody>
            <a:bodyPr wrap="square" rtlCol="0">
              <a:spAutoFit/>
            </a:bodyPr>
            <a:lstStyle/>
            <a:p>
              <a:r>
                <a:rPr lang="pt-BR" sz="1400" dirty="0"/>
                <a:t>intrínseco (i) ou baixa concentração n ou p</a:t>
              </a:r>
            </a:p>
          </p:txBody>
        </p:sp>
      </p:grpSp>
    </p:spTree>
    <p:extLst>
      <p:ext uri="{BB962C8B-B14F-4D97-AF65-F5344CB8AC3E}">
        <p14:creationId xmlns:p14="http://schemas.microsoft.com/office/powerpoint/2010/main" val="26224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9DF0E-82DC-80DB-6857-51FFEA2FD93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EB50F0-71B4-8C08-79C3-FF91E828EA66}"/>
              </a:ext>
            </a:extLst>
          </p:cNvPr>
          <p:cNvSpPr>
            <a:spLocks noGrp="1"/>
          </p:cNvSpPr>
          <p:nvPr>
            <p:ph type="ctrTitle"/>
          </p:nvPr>
        </p:nvSpPr>
        <p:spPr>
          <a:xfrm>
            <a:off x="859894" y="2349391"/>
            <a:ext cx="10472212" cy="1079609"/>
          </a:xfrm>
        </p:spPr>
        <p:txBody>
          <a:bodyPr/>
          <a:lstStyle/>
          <a:p>
            <a:r>
              <a:rPr lang="pt-BR" dirty="0"/>
              <a:t>Semicondutores – </a:t>
            </a:r>
            <a:r>
              <a:rPr lang="pt-BR" dirty="0" err="1"/>
              <a:t>Fososensores</a:t>
            </a:r>
            <a:endParaRPr lang="pt-BR" dirty="0"/>
          </a:p>
        </p:txBody>
      </p:sp>
    </p:spTree>
    <p:extLst>
      <p:ext uri="{BB962C8B-B14F-4D97-AF65-F5344CB8AC3E}">
        <p14:creationId xmlns:p14="http://schemas.microsoft.com/office/powerpoint/2010/main" val="20071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43CDF084-F0F5-F02F-D9B7-CE644798BD0D}"/>
              </a:ext>
            </a:extLst>
          </p:cNvPr>
          <p:cNvGrpSpPr/>
          <p:nvPr/>
        </p:nvGrpSpPr>
        <p:grpSpPr>
          <a:xfrm>
            <a:off x="811587" y="2018241"/>
            <a:ext cx="4896574" cy="3102531"/>
            <a:chOff x="251182" y="1031542"/>
            <a:chExt cx="4896574" cy="3102531"/>
          </a:xfrm>
        </p:grpSpPr>
        <p:grpSp>
          <p:nvGrpSpPr>
            <p:cNvPr id="5" name="Agrupar 4">
              <a:extLst>
                <a:ext uri="{FF2B5EF4-FFF2-40B4-BE49-F238E27FC236}">
                  <a16:creationId xmlns:a16="http://schemas.microsoft.com/office/drawing/2014/main" id="{A57CAA49-503C-B2CA-15A1-A6D08F687A9D}"/>
                </a:ext>
              </a:extLst>
            </p:cNvPr>
            <p:cNvGrpSpPr/>
            <p:nvPr/>
          </p:nvGrpSpPr>
          <p:grpSpPr>
            <a:xfrm>
              <a:off x="4163781" y="1031542"/>
              <a:ext cx="983975" cy="3102531"/>
              <a:chOff x="9136510" y="848984"/>
              <a:chExt cx="983975" cy="3102531"/>
            </a:xfrm>
          </p:grpSpPr>
          <p:grpSp>
            <p:nvGrpSpPr>
              <p:cNvPr id="15" name="Agrupar 14">
                <a:extLst>
                  <a:ext uri="{FF2B5EF4-FFF2-40B4-BE49-F238E27FC236}">
                    <a16:creationId xmlns:a16="http://schemas.microsoft.com/office/drawing/2014/main" id="{939E9B8F-D789-02AE-A711-80053B107A25}"/>
                  </a:ext>
                </a:extLst>
              </p:cNvPr>
              <p:cNvGrpSpPr/>
              <p:nvPr/>
            </p:nvGrpSpPr>
            <p:grpSpPr>
              <a:xfrm>
                <a:off x="9136510" y="3507950"/>
                <a:ext cx="533423" cy="443565"/>
                <a:chOff x="9136510" y="3507950"/>
                <a:chExt cx="533423" cy="443565"/>
              </a:xfrm>
            </p:grpSpPr>
            <p:grpSp>
              <p:nvGrpSpPr>
                <p:cNvPr id="23" name="Agrupar 22">
                  <a:extLst>
                    <a:ext uri="{FF2B5EF4-FFF2-40B4-BE49-F238E27FC236}">
                      <a16:creationId xmlns:a16="http://schemas.microsoft.com/office/drawing/2014/main" id="{16AE6F28-5AEC-BB8C-D978-3C682FBA7C36}"/>
                    </a:ext>
                  </a:extLst>
                </p:cNvPr>
                <p:cNvGrpSpPr/>
                <p:nvPr/>
              </p:nvGrpSpPr>
              <p:grpSpPr>
                <a:xfrm>
                  <a:off x="9136510" y="3507950"/>
                  <a:ext cx="473157" cy="262444"/>
                  <a:chOff x="5038653" y="4704115"/>
                  <a:chExt cx="473157" cy="262444"/>
                </a:xfrm>
              </p:grpSpPr>
              <p:cxnSp>
                <p:nvCxnSpPr>
                  <p:cNvPr id="27" name="Conector reto 26">
                    <a:extLst>
                      <a:ext uri="{FF2B5EF4-FFF2-40B4-BE49-F238E27FC236}">
                        <a16:creationId xmlns:a16="http://schemas.microsoft.com/office/drawing/2014/main" id="{CDB348B4-250C-DED2-A259-A7CFC486D3DD}"/>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6CB63592-356D-75FC-A78E-1DFDBB43EEC0}"/>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Agrupar 23">
                  <a:extLst>
                    <a:ext uri="{FF2B5EF4-FFF2-40B4-BE49-F238E27FC236}">
                      <a16:creationId xmlns:a16="http://schemas.microsoft.com/office/drawing/2014/main" id="{E21CA7BA-3C85-F00F-1D0D-DC34C5057C14}"/>
                    </a:ext>
                  </a:extLst>
                </p:cNvPr>
                <p:cNvGrpSpPr/>
                <p:nvPr/>
              </p:nvGrpSpPr>
              <p:grpSpPr>
                <a:xfrm>
                  <a:off x="9561933" y="3760596"/>
                  <a:ext cx="108000" cy="190919"/>
                  <a:chOff x="9561933" y="3760596"/>
                  <a:chExt cx="108000" cy="190919"/>
                </a:xfrm>
              </p:grpSpPr>
              <p:cxnSp>
                <p:nvCxnSpPr>
                  <p:cNvPr id="25" name="Conector reto 24">
                    <a:extLst>
                      <a:ext uri="{FF2B5EF4-FFF2-40B4-BE49-F238E27FC236}">
                        <a16:creationId xmlns:a16="http://schemas.microsoft.com/office/drawing/2014/main" id="{DF0D77E9-481E-312E-066C-1F40F50036B6}"/>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riângulo isósceles 25">
                    <a:extLst>
                      <a:ext uri="{FF2B5EF4-FFF2-40B4-BE49-F238E27FC236}">
                        <a16:creationId xmlns:a16="http://schemas.microsoft.com/office/drawing/2014/main" id="{09438A4E-32E0-8CDB-883A-AF5D75D85829}"/>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6" name="Agrupar 15">
                <a:extLst>
                  <a:ext uri="{FF2B5EF4-FFF2-40B4-BE49-F238E27FC236}">
                    <a16:creationId xmlns:a16="http://schemas.microsoft.com/office/drawing/2014/main" id="{0CD14C76-0FE7-CF37-1B9C-53B92A849894}"/>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17" name="TextBox 5">
                      <a:extLst>
                        <a:ext uri="{FF2B5EF4-FFF2-40B4-BE49-F238E27FC236}">
                          <a16:creationId xmlns:a16="http://schemas.microsoft.com/office/drawing/2014/main" id="{BC3369E5-85D6-96AB-8D10-47E9753F44B5}"/>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64" name="TextBox 5">
                      <a:extLst>
                        <a:ext uri="{FF2B5EF4-FFF2-40B4-BE49-F238E27FC236}">
                          <a16:creationId xmlns:a16="http://schemas.microsoft.com/office/drawing/2014/main" id="{1EBE67EF-5E01-6863-6A2E-C20F8EDB888C}"/>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4"/>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B177B325-1B3A-8AD6-873A-ECA89DA602DB}"/>
                    </a:ext>
                  </a:extLst>
                </p:cNvPr>
                <p:cNvGrpSpPr/>
                <p:nvPr/>
              </p:nvGrpSpPr>
              <p:grpSpPr>
                <a:xfrm>
                  <a:off x="9136511" y="973440"/>
                  <a:ext cx="566841" cy="303007"/>
                  <a:chOff x="9136511" y="973440"/>
                  <a:chExt cx="566841" cy="303007"/>
                </a:xfrm>
              </p:grpSpPr>
              <p:cxnSp>
                <p:nvCxnSpPr>
                  <p:cNvPr id="19" name="Conector reto 18">
                    <a:extLst>
                      <a:ext uri="{FF2B5EF4-FFF2-40B4-BE49-F238E27FC236}">
                        <a16:creationId xmlns:a16="http://schemas.microsoft.com/office/drawing/2014/main" id="{2770010D-AC3C-5CB8-9B2E-8739923D491F}"/>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48194B13-505E-0749-88F9-A8B5FA1EB0BF}"/>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A71F8648-8A21-F40C-1A0C-9A90CF20763C}"/>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2" name="Conector reto 21">
                    <a:extLst>
                      <a:ext uri="{FF2B5EF4-FFF2-40B4-BE49-F238E27FC236}">
                        <a16:creationId xmlns:a16="http://schemas.microsoft.com/office/drawing/2014/main" id="{CFF0BF8B-40FB-2CF5-CBE0-381E26FD85FA}"/>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 name="Agrupar 5">
              <a:extLst>
                <a:ext uri="{FF2B5EF4-FFF2-40B4-BE49-F238E27FC236}">
                  <a16:creationId xmlns:a16="http://schemas.microsoft.com/office/drawing/2014/main" id="{6E0A24D7-24C5-6F96-C80C-6D640178266A}"/>
                </a:ext>
              </a:extLst>
            </p:cNvPr>
            <p:cNvGrpSpPr/>
            <p:nvPr/>
          </p:nvGrpSpPr>
          <p:grpSpPr>
            <a:xfrm>
              <a:off x="251182" y="1318961"/>
              <a:ext cx="674352" cy="2479371"/>
              <a:chOff x="251182" y="1318961"/>
              <a:chExt cx="674352" cy="2479371"/>
            </a:xfrm>
          </p:grpSpPr>
          <p:sp>
            <p:nvSpPr>
              <p:cNvPr id="12" name="CaixaDeTexto 11">
                <a:extLst>
                  <a:ext uri="{FF2B5EF4-FFF2-40B4-BE49-F238E27FC236}">
                    <a16:creationId xmlns:a16="http://schemas.microsoft.com/office/drawing/2014/main" id="{D550DB55-2975-3F57-EBFF-8EE21D8A670B}"/>
                  </a:ext>
                </a:extLst>
              </p:cNvPr>
              <p:cNvSpPr txBox="1"/>
              <p:nvPr/>
            </p:nvSpPr>
            <p:spPr>
              <a:xfrm>
                <a:off x="251182" y="1318961"/>
                <a:ext cx="425116" cy="369332"/>
              </a:xfrm>
              <a:prstGeom prst="rect">
                <a:avLst/>
              </a:prstGeom>
              <a:noFill/>
            </p:spPr>
            <p:txBody>
              <a:bodyPr wrap="none" rtlCol="0">
                <a:spAutoFit/>
              </a:bodyPr>
              <a:lstStyle/>
              <a:p>
                <a:r>
                  <a:rPr lang="pt-BR" dirty="0"/>
                  <a:t>p+</a:t>
                </a:r>
              </a:p>
            </p:txBody>
          </p:sp>
          <p:sp>
            <p:nvSpPr>
              <p:cNvPr id="13" name="CaixaDeTexto 12">
                <a:extLst>
                  <a:ext uri="{FF2B5EF4-FFF2-40B4-BE49-F238E27FC236}">
                    <a16:creationId xmlns:a16="http://schemas.microsoft.com/office/drawing/2014/main" id="{FB0F918F-791F-7B51-B7AD-D3F8BFE490D8}"/>
                  </a:ext>
                </a:extLst>
              </p:cNvPr>
              <p:cNvSpPr txBox="1"/>
              <p:nvPr/>
            </p:nvSpPr>
            <p:spPr>
              <a:xfrm>
                <a:off x="251182" y="3429000"/>
                <a:ext cx="425116" cy="369332"/>
              </a:xfrm>
              <a:prstGeom prst="rect">
                <a:avLst/>
              </a:prstGeom>
              <a:noFill/>
            </p:spPr>
            <p:txBody>
              <a:bodyPr wrap="none" rtlCol="0">
                <a:spAutoFit/>
              </a:bodyPr>
              <a:lstStyle/>
              <a:p>
                <a:r>
                  <a:rPr lang="pt-BR" dirty="0"/>
                  <a:t>n+</a:t>
                </a:r>
              </a:p>
            </p:txBody>
          </p:sp>
          <p:sp>
            <p:nvSpPr>
              <p:cNvPr id="14" name="CaixaDeTexto 13">
                <a:extLst>
                  <a:ext uri="{FF2B5EF4-FFF2-40B4-BE49-F238E27FC236}">
                    <a16:creationId xmlns:a16="http://schemas.microsoft.com/office/drawing/2014/main" id="{A5A7EBB9-C52C-6084-FFD1-E9872579C206}"/>
                  </a:ext>
                </a:extLst>
              </p:cNvPr>
              <p:cNvSpPr txBox="1"/>
              <p:nvPr/>
            </p:nvSpPr>
            <p:spPr>
              <a:xfrm>
                <a:off x="251182" y="2312059"/>
                <a:ext cx="674352" cy="369332"/>
              </a:xfrm>
              <a:prstGeom prst="rect">
                <a:avLst/>
              </a:prstGeom>
              <a:noFill/>
            </p:spPr>
            <p:txBody>
              <a:bodyPr wrap="none" rtlCol="0">
                <a:spAutoFit/>
              </a:bodyPr>
              <a:lstStyle/>
              <a:p>
                <a:r>
                  <a:rPr lang="pt-BR" dirty="0"/>
                  <a:t>i(</a:t>
                </a:r>
                <a:r>
                  <a:rPr lang="pt-BR" dirty="0" err="1"/>
                  <a:t>n,p</a:t>
                </a:r>
                <a:r>
                  <a:rPr lang="pt-BR" dirty="0"/>
                  <a:t>)</a:t>
                </a:r>
              </a:p>
            </p:txBody>
          </p:sp>
        </p:grpSp>
        <p:grpSp>
          <p:nvGrpSpPr>
            <p:cNvPr id="7" name="Agrupar 6">
              <a:extLst>
                <a:ext uri="{FF2B5EF4-FFF2-40B4-BE49-F238E27FC236}">
                  <a16:creationId xmlns:a16="http://schemas.microsoft.com/office/drawing/2014/main" id="{3653E9B9-7B01-9069-4B31-71EB6CBE0304}"/>
                </a:ext>
              </a:extLst>
            </p:cNvPr>
            <p:cNvGrpSpPr/>
            <p:nvPr/>
          </p:nvGrpSpPr>
          <p:grpSpPr>
            <a:xfrm>
              <a:off x="915526" y="1463566"/>
              <a:ext cx="3697886" cy="2229360"/>
              <a:chOff x="915526" y="1463566"/>
              <a:chExt cx="3697886" cy="2229360"/>
            </a:xfrm>
          </p:grpSpPr>
          <p:sp>
            <p:nvSpPr>
              <p:cNvPr id="8" name="Retângulo 7">
                <a:extLst>
                  <a:ext uri="{FF2B5EF4-FFF2-40B4-BE49-F238E27FC236}">
                    <a16:creationId xmlns:a16="http://schemas.microsoft.com/office/drawing/2014/main" id="{49198BE3-8023-97C6-920C-B94D4EC88695}"/>
                  </a:ext>
                </a:extLst>
              </p:cNvPr>
              <p:cNvSpPr/>
              <p:nvPr/>
            </p:nvSpPr>
            <p:spPr>
              <a:xfrm>
                <a:off x="1081106" y="1463566"/>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9" name="Retângulo 8">
                <a:extLst>
                  <a:ext uri="{FF2B5EF4-FFF2-40B4-BE49-F238E27FC236}">
                    <a16:creationId xmlns:a16="http://schemas.microsoft.com/office/drawing/2014/main" id="{BAB3014E-7003-FF2B-1250-231D393E966B}"/>
                  </a:ext>
                </a:extLst>
              </p:cNvPr>
              <p:cNvSpPr/>
              <p:nvPr/>
            </p:nvSpPr>
            <p:spPr>
              <a:xfrm>
                <a:off x="1077733" y="3560525"/>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0" name="Retângulo 9">
                <a:extLst>
                  <a:ext uri="{FF2B5EF4-FFF2-40B4-BE49-F238E27FC236}">
                    <a16:creationId xmlns:a16="http://schemas.microsoft.com/office/drawing/2014/main" id="{14D1F46E-243B-2CAA-B1F8-1DA2B47D747A}"/>
                  </a:ext>
                </a:extLst>
              </p:cNvPr>
              <p:cNvSpPr/>
              <p:nvPr/>
            </p:nvSpPr>
            <p:spPr>
              <a:xfrm>
                <a:off x="915526" y="1464635"/>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1" name="Retângulo 10">
                <a:extLst>
                  <a:ext uri="{FF2B5EF4-FFF2-40B4-BE49-F238E27FC236}">
                    <a16:creationId xmlns:a16="http://schemas.microsoft.com/office/drawing/2014/main" id="{D1C68E99-6593-C810-FC7C-7906352F5E05}"/>
                  </a:ext>
                </a:extLst>
              </p:cNvPr>
              <p:cNvSpPr/>
              <p:nvPr/>
            </p:nvSpPr>
            <p:spPr>
              <a:xfrm>
                <a:off x="1077733" y="1594760"/>
                <a:ext cx="3373473" cy="1963162"/>
              </a:xfrm>
              <a:prstGeom prst="rect">
                <a:avLst/>
              </a:prstGeom>
              <a:solidFill>
                <a:schemeClr val="tx1">
                  <a:alpha val="10000"/>
                </a:schemeClr>
              </a:solid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grpSp>
        <p:nvGrpSpPr>
          <p:cNvPr id="31" name="Agrupar 30">
            <a:extLst>
              <a:ext uri="{FF2B5EF4-FFF2-40B4-BE49-F238E27FC236}">
                <a16:creationId xmlns:a16="http://schemas.microsoft.com/office/drawing/2014/main" id="{578D150C-EF4A-3E0E-42CB-0A169D21BED6}"/>
              </a:ext>
            </a:extLst>
          </p:cNvPr>
          <p:cNvGrpSpPr/>
          <p:nvPr/>
        </p:nvGrpSpPr>
        <p:grpSpPr>
          <a:xfrm>
            <a:off x="2147485" y="1899495"/>
            <a:ext cx="475853" cy="1092420"/>
            <a:chOff x="4846081" y="2085349"/>
            <a:chExt cx="475853" cy="1092420"/>
          </a:xfrm>
        </p:grpSpPr>
        <p:pic>
          <p:nvPicPr>
            <p:cNvPr id="29" name="Imagem 28" descr="Uma imagem contendo Ícone&#10;&#10;Descrição gerada automaticamente">
              <a:extLst>
                <a:ext uri="{FF2B5EF4-FFF2-40B4-BE49-F238E27FC236}">
                  <a16:creationId xmlns:a16="http://schemas.microsoft.com/office/drawing/2014/main" id="{1F6BBFBC-1DC1-5735-7537-EFB307A22C0C}"/>
                </a:ext>
              </a:extLst>
            </p:cNvPr>
            <p:cNvPicPr>
              <a:picLocks noChangeAspect="1"/>
            </p:cNvPicPr>
            <p:nvPr/>
          </p:nvPicPr>
          <p:blipFill>
            <a:blip r:embed="rId5"/>
            <a:stretch>
              <a:fillRect/>
            </a:stretch>
          </p:blipFill>
          <p:spPr>
            <a:xfrm rot="3794547">
              <a:off x="4514278" y="2417152"/>
              <a:ext cx="1092420" cy="428814"/>
            </a:xfrm>
            <a:prstGeom prst="rect">
              <a:avLst/>
            </a:prstGeom>
          </p:spPr>
        </p:pic>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855669CC-47C3-4E7C-6B44-A93C7806FB50}"/>
                    </a:ext>
                  </a:extLst>
                </p:cNvPr>
                <p:cNvSpPr txBox="1"/>
                <p:nvPr/>
              </p:nvSpPr>
              <p:spPr>
                <a:xfrm>
                  <a:off x="5147399" y="2197164"/>
                  <a:ext cx="174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𝛾</m:t>
                        </m:r>
                      </m:oMath>
                    </m:oMathPara>
                  </a14:m>
                  <a:endParaRPr lang="pt-BR" dirty="0"/>
                </a:p>
              </p:txBody>
            </p:sp>
          </mc:Choice>
          <mc:Fallback xmlns="">
            <p:sp>
              <p:nvSpPr>
                <p:cNvPr id="30" name="CaixaDeTexto 29">
                  <a:extLst>
                    <a:ext uri="{FF2B5EF4-FFF2-40B4-BE49-F238E27FC236}">
                      <a16:creationId xmlns:a16="http://schemas.microsoft.com/office/drawing/2014/main" id="{855669CC-47C3-4E7C-6B44-A93C7806FB50}"/>
                    </a:ext>
                  </a:extLst>
                </p:cNvPr>
                <p:cNvSpPr txBox="1">
                  <a:spLocks noRot="1" noChangeAspect="1" noMove="1" noResize="1" noEditPoints="1" noAdjustHandles="1" noChangeArrowheads="1" noChangeShapeType="1" noTextEdit="1"/>
                </p:cNvSpPr>
                <p:nvPr/>
              </p:nvSpPr>
              <p:spPr>
                <a:xfrm>
                  <a:off x="5147399" y="2197164"/>
                  <a:ext cx="174535" cy="276999"/>
                </a:xfrm>
                <a:prstGeom prst="rect">
                  <a:avLst/>
                </a:prstGeom>
                <a:blipFill>
                  <a:blip r:embed="rId6"/>
                  <a:stretch>
                    <a:fillRect l="-35714" r="-32143" b="-22222"/>
                  </a:stretch>
                </a:blipFill>
              </p:spPr>
              <p:txBody>
                <a:bodyPr/>
                <a:lstStyle/>
                <a:p>
                  <a:r>
                    <a:rPr lang="pt-BR">
                      <a:noFill/>
                    </a:rPr>
                    <a:t> </a:t>
                  </a:r>
                </a:p>
              </p:txBody>
            </p:sp>
          </mc:Fallback>
        </mc:AlternateContent>
      </p:grpSp>
      <p:pic>
        <p:nvPicPr>
          <p:cNvPr id="33" name="Imagem 32" descr="Uma imagem contendo objeto, relógio&#10;&#10;Descrição gerada automaticamente">
            <a:extLst>
              <a:ext uri="{FF2B5EF4-FFF2-40B4-BE49-F238E27FC236}">
                <a16:creationId xmlns:a16="http://schemas.microsoft.com/office/drawing/2014/main" id="{94A8FB9E-328C-1CA0-1C9D-1D0BB710D135}"/>
              </a:ext>
            </a:extLst>
          </p:cNvPr>
          <p:cNvPicPr>
            <a:picLocks noChangeAspect="1"/>
          </p:cNvPicPr>
          <p:nvPr/>
        </p:nvPicPr>
        <p:blipFill>
          <a:blip r:embed="rId7"/>
          <a:stretch>
            <a:fillRect/>
          </a:stretch>
        </p:blipFill>
        <p:spPr>
          <a:xfrm>
            <a:off x="6181525" y="2674992"/>
            <a:ext cx="5506933" cy="1795843"/>
          </a:xfrm>
          <a:prstGeom prst="rect">
            <a:avLst/>
          </a:prstGeom>
        </p:spPr>
      </p:pic>
      <p:sp>
        <p:nvSpPr>
          <p:cNvPr id="34" name="Título 1">
            <a:extLst>
              <a:ext uri="{FF2B5EF4-FFF2-40B4-BE49-F238E27FC236}">
                <a16:creationId xmlns:a16="http://schemas.microsoft.com/office/drawing/2014/main" id="{39CA5707-4394-0C56-79B8-C6BB1C8FC276}"/>
              </a:ext>
            </a:extLst>
          </p:cNvPr>
          <p:cNvSpPr>
            <a:spLocks noGrp="1"/>
          </p:cNvSpPr>
          <p:nvPr>
            <p:ph type="ctrTitle"/>
          </p:nvPr>
        </p:nvSpPr>
        <p:spPr>
          <a:xfrm>
            <a:off x="893380" y="202653"/>
            <a:ext cx="10472212" cy="1079609"/>
          </a:xfrm>
        </p:spPr>
        <p:txBody>
          <a:bodyPr/>
          <a:lstStyle/>
          <a:p>
            <a:r>
              <a:rPr lang="pt-BR" dirty="0"/>
              <a:t>Fotodiodos</a:t>
            </a:r>
          </a:p>
        </p:txBody>
      </p:sp>
    </p:spTree>
    <p:extLst>
      <p:ext uri="{BB962C8B-B14F-4D97-AF65-F5344CB8AC3E}">
        <p14:creationId xmlns:p14="http://schemas.microsoft.com/office/powerpoint/2010/main" val="67649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21530-0DF2-907A-3FB7-47BE9637935D}"/>
              </a:ext>
            </a:extLst>
          </p:cNvPr>
          <p:cNvSpPr>
            <a:spLocks noGrp="1"/>
          </p:cNvSpPr>
          <p:nvPr>
            <p:ph type="ctrTitle"/>
          </p:nvPr>
        </p:nvSpPr>
        <p:spPr/>
        <p:txBody>
          <a:bodyPr/>
          <a:lstStyle/>
          <a:p>
            <a:r>
              <a:rPr lang="pt-BR" dirty="0" err="1"/>
              <a:t>APDs</a:t>
            </a:r>
            <a:r>
              <a:rPr lang="pt-BR" dirty="0"/>
              <a:t> e </a:t>
            </a:r>
            <a:r>
              <a:rPr lang="pt-BR" dirty="0" err="1"/>
              <a:t>SiPMs</a:t>
            </a:r>
            <a:endParaRPr lang="pt-BR" dirty="0"/>
          </a:p>
        </p:txBody>
      </p:sp>
      <p:pic>
        <p:nvPicPr>
          <p:cNvPr id="4" name="Imagem 3" descr="Diagrama&#10;&#10;Descrição gerada automaticamente">
            <a:extLst>
              <a:ext uri="{FF2B5EF4-FFF2-40B4-BE49-F238E27FC236}">
                <a16:creationId xmlns:a16="http://schemas.microsoft.com/office/drawing/2014/main" id="{57C8D796-84D6-5F27-AF0A-9040C47EBA82}"/>
              </a:ext>
            </a:extLst>
          </p:cNvPr>
          <p:cNvPicPr>
            <a:picLocks noChangeAspect="1"/>
          </p:cNvPicPr>
          <p:nvPr/>
        </p:nvPicPr>
        <p:blipFill>
          <a:blip r:embed="rId2"/>
          <a:stretch>
            <a:fillRect/>
          </a:stretch>
        </p:blipFill>
        <p:spPr>
          <a:xfrm>
            <a:off x="560842" y="1956581"/>
            <a:ext cx="5451515" cy="3794682"/>
          </a:xfrm>
          <a:prstGeom prst="rect">
            <a:avLst/>
          </a:prstGeom>
        </p:spPr>
      </p:pic>
      <p:sp>
        <p:nvSpPr>
          <p:cNvPr id="5" name="TextBox 6">
            <a:extLst>
              <a:ext uri="{FF2B5EF4-FFF2-40B4-BE49-F238E27FC236}">
                <a16:creationId xmlns:a16="http://schemas.microsoft.com/office/drawing/2014/main" id="{ABC13897-B77C-9DE6-EACE-EC7E25BE991F}"/>
              </a:ext>
            </a:extLst>
          </p:cNvPr>
          <p:cNvSpPr txBox="1"/>
          <p:nvPr/>
        </p:nvSpPr>
        <p:spPr>
          <a:xfrm>
            <a:off x="560841" y="6066845"/>
            <a:ext cx="5451515" cy="369332"/>
          </a:xfrm>
          <a:prstGeom prst="rect">
            <a:avLst/>
          </a:prstGeom>
          <a:noFill/>
        </p:spPr>
        <p:txBody>
          <a:bodyPr wrap="square" rtlCol="0">
            <a:spAutoFit/>
          </a:bodyPr>
          <a:lstStyle/>
          <a:p>
            <a:pPr>
              <a:spcAft>
                <a:spcPts val="400"/>
              </a:spcAft>
            </a:pPr>
            <a:r>
              <a:rPr lang="pt-BR" dirty="0">
                <a:ea typeface="Cambria Math" panose="02040503050406030204" pitchFamily="18" charset="0"/>
              </a:rPr>
              <a:t>Possível operar APD em modo </a:t>
            </a:r>
            <a:r>
              <a:rPr lang="pt-BR" i="1" dirty="0" err="1">
                <a:ea typeface="Cambria Math" panose="02040503050406030204" pitchFamily="18" charset="0"/>
              </a:rPr>
              <a:t>breakdown</a:t>
            </a:r>
            <a:endParaRPr lang="pt-BR" b="0" i="1" dirty="0">
              <a:ea typeface="Cambria Math" panose="02040503050406030204" pitchFamily="18" charset="0"/>
            </a:endParaRPr>
          </a:p>
        </p:txBody>
      </p:sp>
      <p:sp>
        <p:nvSpPr>
          <p:cNvPr id="6" name="CaixaDeTexto 5">
            <a:extLst>
              <a:ext uri="{FF2B5EF4-FFF2-40B4-BE49-F238E27FC236}">
                <a16:creationId xmlns:a16="http://schemas.microsoft.com/office/drawing/2014/main" id="{8096CA30-C28B-CEF1-971E-417A18EB2B25}"/>
              </a:ext>
            </a:extLst>
          </p:cNvPr>
          <p:cNvSpPr txBox="1"/>
          <p:nvPr/>
        </p:nvSpPr>
        <p:spPr>
          <a:xfrm>
            <a:off x="560841" y="1472944"/>
            <a:ext cx="3253839" cy="400110"/>
          </a:xfrm>
          <a:prstGeom prst="rect">
            <a:avLst/>
          </a:prstGeom>
          <a:noFill/>
        </p:spPr>
        <p:txBody>
          <a:bodyPr wrap="none" rtlCol="0">
            <a:spAutoFit/>
          </a:bodyPr>
          <a:lstStyle/>
          <a:p>
            <a:r>
              <a:rPr lang="pt-BR" sz="2000" dirty="0"/>
              <a:t>Avalanche </a:t>
            </a:r>
            <a:r>
              <a:rPr lang="pt-BR" sz="2000" dirty="0" err="1"/>
              <a:t>Photodiode</a:t>
            </a:r>
            <a:r>
              <a:rPr lang="pt-BR" sz="2000" dirty="0"/>
              <a:t> (APD)</a:t>
            </a:r>
          </a:p>
        </p:txBody>
      </p:sp>
      <p:pic>
        <p:nvPicPr>
          <p:cNvPr id="7" name="Imagem 6" descr="Uma imagem contendo Diagrama&#10;&#10;Descrição gerada automaticamente">
            <a:extLst>
              <a:ext uri="{FF2B5EF4-FFF2-40B4-BE49-F238E27FC236}">
                <a16:creationId xmlns:a16="http://schemas.microsoft.com/office/drawing/2014/main" id="{9FDA7D6A-BD0B-5866-9BA1-6BBC4BD985C8}"/>
              </a:ext>
            </a:extLst>
          </p:cNvPr>
          <p:cNvPicPr>
            <a:picLocks noChangeAspect="1"/>
          </p:cNvPicPr>
          <p:nvPr/>
        </p:nvPicPr>
        <p:blipFill>
          <a:blip r:embed="rId3"/>
          <a:stretch>
            <a:fillRect/>
          </a:stretch>
        </p:blipFill>
        <p:spPr>
          <a:xfrm>
            <a:off x="6658604" y="1606165"/>
            <a:ext cx="5316075" cy="4136776"/>
          </a:xfrm>
          <a:prstGeom prst="rect">
            <a:avLst/>
          </a:prstGeom>
          <a:solidFill>
            <a:schemeClr val="tx1"/>
          </a:solidFill>
        </p:spPr>
      </p:pic>
    </p:spTree>
    <p:extLst>
      <p:ext uri="{BB962C8B-B14F-4D97-AF65-F5344CB8AC3E}">
        <p14:creationId xmlns:p14="http://schemas.microsoft.com/office/powerpoint/2010/main" val="400512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5BB3F-10AC-0F1C-566F-4A098E3D6C99}"/>
              </a:ext>
            </a:extLst>
          </p:cNvPr>
          <p:cNvSpPr>
            <a:spLocks noGrp="1"/>
          </p:cNvSpPr>
          <p:nvPr>
            <p:ph type="ctrTitle"/>
          </p:nvPr>
        </p:nvSpPr>
        <p:spPr/>
        <p:txBody>
          <a:bodyPr/>
          <a:lstStyle/>
          <a:p>
            <a:r>
              <a:rPr lang="pt-BR" dirty="0" err="1"/>
              <a:t>Multi-Pixel</a:t>
            </a:r>
            <a:r>
              <a:rPr lang="pt-BR" dirty="0"/>
              <a:t> </a:t>
            </a:r>
            <a:r>
              <a:rPr lang="pt-BR" dirty="0" err="1"/>
              <a:t>Photon</a:t>
            </a:r>
            <a:r>
              <a:rPr lang="pt-BR" dirty="0"/>
              <a:t> Counter – </a:t>
            </a:r>
            <a:r>
              <a:rPr lang="pt-BR" dirty="0" err="1"/>
              <a:t>SiPM</a:t>
            </a:r>
            <a:endParaRPr lang="pt-BR" dirty="0"/>
          </a:p>
        </p:txBody>
      </p:sp>
      <p:grpSp>
        <p:nvGrpSpPr>
          <p:cNvPr id="13" name="Agrupar 12">
            <a:extLst>
              <a:ext uri="{FF2B5EF4-FFF2-40B4-BE49-F238E27FC236}">
                <a16:creationId xmlns:a16="http://schemas.microsoft.com/office/drawing/2014/main" id="{3A42F377-0B0C-A2A6-E4D3-0B80EFDC8889}"/>
              </a:ext>
            </a:extLst>
          </p:cNvPr>
          <p:cNvGrpSpPr/>
          <p:nvPr/>
        </p:nvGrpSpPr>
        <p:grpSpPr>
          <a:xfrm>
            <a:off x="921726" y="1584068"/>
            <a:ext cx="10514349" cy="4929187"/>
            <a:chOff x="921726" y="1584068"/>
            <a:chExt cx="10514349" cy="4929187"/>
          </a:xfrm>
        </p:grpSpPr>
        <p:pic>
          <p:nvPicPr>
            <p:cNvPr id="7" name="Imagem 6" descr="Linha do tempo&#10;&#10;Descrição gerada automaticamente">
              <a:extLst>
                <a:ext uri="{FF2B5EF4-FFF2-40B4-BE49-F238E27FC236}">
                  <a16:creationId xmlns:a16="http://schemas.microsoft.com/office/drawing/2014/main" id="{9027C42F-3486-74A4-6133-1310617A032D}"/>
                </a:ext>
              </a:extLst>
            </p:cNvPr>
            <p:cNvPicPr>
              <a:picLocks noChangeAspect="1"/>
            </p:cNvPicPr>
            <p:nvPr/>
          </p:nvPicPr>
          <p:blipFill>
            <a:blip r:embed="rId2"/>
            <a:stretch>
              <a:fillRect/>
            </a:stretch>
          </p:blipFill>
          <p:spPr>
            <a:xfrm>
              <a:off x="929391" y="3071837"/>
              <a:ext cx="4868887" cy="3441418"/>
            </a:xfrm>
            <a:prstGeom prst="rect">
              <a:avLst/>
            </a:prstGeom>
          </p:spPr>
        </p:pic>
        <p:pic>
          <p:nvPicPr>
            <p:cNvPr id="5" name="Imagem 4" descr="Diagrama&#10;&#10;Descrição gerada automaticamente">
              <a:extLst>
                <a:ext uri="{FF2B5EF4-FFF2-40B4-BE49-F238E27FC236}">
                  <a16:creationId xmlns:a16="http://schemas.microsoft.com/office/drawing/2014/main" id="{8D5C4931-3F93-30DB-C0CF-39CBBE4E0454}"/>
                </a:ext>
              </a:extLst>
            </p:cNvPr>
            <p:cNvPicPr>
              <a:picLocks noChangeAspect="1"/>
            </p:cNvPicPr>
            <p:nvPr/>
          </p:nvPicPr>
          <p:blipFill>
            <a:blip r:embed="rId3"/>
            <a:stretch>
              <a:fillRect/>
            </a:stretch>
          </p:blipFill>
          <p:spPr>
            <a:xfrm>
              <a:off x="921726" y="1584068"/>
              <a:ext cx="7105650" cy="2419350"/>
            </a:xfrm>
            <a:prstGeom prst="rect">
              <a:avLst/>
            </a:prstGeom>
          </p:spPr>
        </p:pic>
        <p:pic>
          <p:nvPicPr>
            <p:cNvPr id="9" name="Imagem 8" descr="Uma imagem contendo objeto, relógio&#10;&#10;Descrição gerada automaticamente">
              <a:extLst>
                <a:ext uri="{FF2B5EF4-FFF2-40B4-BE49-F238E27FC236}">
                  <a16:creationId xmlns:a16="http://schemas.microsoft.com/office/drawing/2014/main" id="{DE9F8CAF-B91A-C390-0D73-719EC6581F14}"/>
                </a:ext>
              </a:extLst>
            </p:cNvPr>
            <p:cNvPicPr>
              <a:picLocks noChangeAspect="1"/>
            </p:cNvPicPr>
            <p:nvPr/>
          </p:nvPicPr>
          <p:blipFill>
            <a:blip r:embed="rId4"/>
            <a:stretch>
              <a:fillRect/>
            </a:stretch>
          </p:blipFill>
          <p:spPr>
            <a:xfrm>
              <a:off x="8013200" y="1584069"/>
              <a:ext cx="3422875" cy="2419350"/>
            </a:xfrm>
            <a:prstGeom prst="rect">
              <a:avLst/>
            </a:prstGeom>
          </p:spPr>
        </p:pic>
        <p:pic>
          <p:nvPicPr>
            <p:cNvPr id="12" name="Imagem 11" descr="Diagrama&#10;&#10;Descrição gerada automaticamente">
              <a:extLst>
                <a:ext uri="{FF2B5EF4-FFF2-40B4-BE49-F238E27FC236}">
                  <a16:creationId xmlns:a16="http://schemas.microsoft.com/office/drawing/2014/main" id="{9ABB1F19-12F1-90AD-8A51-97180C14B688}"/>
                </a:ext>
              </a:extLst>
            </p:cNvPr>
            <p:cNvPicPr>
              <a:picLocks noChangeAspect="1"/>
            </p:cNvPicPr>
            <p:nvPr/>
          </p:nvPicPr>
          <p:blipFill>
            <a:blip r:embed="rId5"/>
            <a:stretch>
              <a:fillRect/>
            </a:stretch>
          </p:blipFill>
          <p:spPr>
            <a:xfrm>
              <a:off x="5798278" y="4003418"/>
              <a:ext cx="4118707" cy="2509837"/>
            </a:xfrm>
            <a:prstGeom prst="rect">
              <a:avLst/>
            </a:prstGeom>
          </p:spPr>
        </p:pic>
      </p:grpSp>
      <p:sp>
        <p:nvSpPr>
          <p:cNvPr id="14" name="TextBox 6">
            <a:extLst>
              <a:ext uri="{FF2B5EF4-FFF2-40B4-BE49-F238E27FC236}">
                <a16:creationId xmlns:a16="http://schemas.microsoft.com/office/drawing/2014/main" id="{D9F729F1-D75A-3976-E108-C6A5FE769975}"/>
              </a:ext>
            </a:extLst>
          </p:cNvPr>
          <p:cNvSpPr txBox="1"/>
          <p:nvPr/>
        </p:nvSpPr>
        <p:spPr>
          <a:xfrm>
            <a:off x="5855233" y="1097596"/>
            <a:ext cx="5801445" cy="369332"/>
          </a:xfrm>
          <a:prstGeom prst="rect">
            <a:avLst/>
          </a:prstGeom>
          <a:noFill/>
        </p:spPr>
        <p:txBody>
          <a:bodyPr wrap="square" rtlCol="0">
            <a:spAutoFit/>
          </a:bodyPr>
          <a:lstStyle/>
          <a:p>
            <a:pPr>
              <a:spcAft>
                <a:spcPts val="400"/>
              </a:spcAft>
            </a:pPr>
            <a:r>
              <a:rPr lang="pt-BR" dirty="0">
                <a:ea typeface="Cambria Math" panose="02040503050406030204" pitchFamily="18" charset="0"/>
              </a:rPr>
              <a:t>Operação em sobretensão à tensão de </a:t>
            </a:r>
            <a:r>
              <a:rPr lang="pt-BR" dirty="0" err="1">
                <a:ea typeface="Cambria Math" panose="02040503050406030204" pitchFamily="18" charset="0"/>
              </a:rPr>
              <a:t>breakdown</a:t>
            </a:r>
            <a:r>
              <a:rPr lang="pt-BR" dirty="0">
                <a:ea typeface="Cambria Math" panose="02040503050406030204" pitchFamily="18" charset="0"/>
              </a:rPr>
              <a:t> da APD</a:t>
            </a:r>
            <a:endParaRPr lang="pt-BR" b="0" i="1" dirty="0">
              <a:ea typeface="Cambria Math" panose="02040503050406030204" pitchFamily="18" charset="0"/>
            </a:endParaRPr>
          </a:p>
        </p:txBody>
      </p:sp>
    </p:spTree>
    <p:extLst>
      <p:ext uri="{BB962C8B-B14F-4D97-AF65-F5344CB8AC3E}">
        <p14:creationId xmlns:p14="http://schemas.microsoft.com/office/powerpoint/2010/main" val="6104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Gráfico&#10;&#10;Descrição gerada automaticamente">
            <a:extLst>
              <a:ext uri="{FF2B5EF4-FFF2-40B4-BE49-F238E27FC236}">
                <a16:creationId xmlns:a16="http://schemas.microsoft.com/office/drawing/2014/main" id="{9BC1C6FA-BE0D-FFFE-3C74-6C89B0007A9C}"/>
              </a:ext>
            </a:extLst>
          </p:cNvPr>
          <p:cNvPicPr>
            <a:picLocks noChangeAspect="1"/>
          </p:cNvPicPr>
          <p:nvPr/>
        </p:nvPicPr>
        <p:blipFill>
          <a:blip r:embed="rId2"/>
          <a:stretch>
            <a:fillRect/>
          </a:stretch>
        </p:blipFill>
        <p:spPr>
          <a:xfrm>
            <a:off x="893379" y="1750939"/>
            <a:ext cx="5395937" cy="3593694"/>
          </a:xfrm>
          <a:prstGeom prst="rect">
            <a:avLst/>
          </a:prstGeom>
        </p:spPr>
      </p:pic>
      <p:pic>
        <p:nvPicPr>
          <p:cNvPr id="9" name="Imagem 8" descr="Gráfico, Histograma&#10;&#10;Descrição gerada automaticamente">
            <a:extLst>
              <a:ext uri="{FF2B5EF4-FFF2-40B4-BE49-F238E27FC236}">
                <a16:creationId xmlns:a16="http://schemas.microsoft.com/office/drawing/2014/main" id="{9D177899-62B7-5EE1-6481-D92E73AF1896}"/>
              </a:ext>
            </a:extLst>
          </p:cNvPr>
          <p:cNvPicPr>
            <a:picLocks noChangeAspect="1"/>
          </p:cNvPicPr>
          <p:nvPr/>
        </p:nvPicPr>
        <p:blipFill>
          <a:blip r:embed="rId3"/>
          <a:stretch>
            <a:fillRect/>
          </a:stretch>
        </p:blipFill>
        <p:spPr>
          <a:xfrm>
            <a:off x="7123332" y="1750939"/>
            <a:ext cx="4242260" cy="3593694"/>
          </a:xfrm>
          <a:prstGeom prst="rect">
            <a:avLst/>
          </a:prstGeom>
        </p:spPr>
      </p:pic>
      <p:sp>
        <p:nvSpPr>
          <p:cNvPr id="10" name="Título 1">
            <a:extLst>
              <a:ext uri="{FF2B5EF4-FFF2-40B4-BE49-F238E27FC236}">
                <a16:creationId xmlns:a16="http://schemas.microsoft.com/office/drawing/2014/main" id="{F612A32A-4FA7-349D-54B3-A8EB5153E012}"/>
              </a:ext>
            </a:extLst>
          </p:cNvPr>
          <p:cNvSpPr>
            <a:spLocks noGrp="1"/>
          </p:cNvSpPr>
          <p:nvPr>
            <p:ph type="ctrTitle"/>
          </p:nvPr>
        </p:nvSpPr>
        <p:spPr>
          <a:xfrm>
            <a:off x="893380" y="202653"/>
            <a:ext cx="10472212" cy="1079609"/>
          </a:xfrm>
        </p:spPr>
        <p:txBody>
          <a:bodyPr/>
          <a:lstStyle/>
          <a:p>
            <a:r>
              <a:rPr lang="pt-BR" dirty="0" err="1"/>
              <a:t>Multi-Pixel</a:t>
            </a:r>
            <a:r>
              <a:rPr lang="pt-BR" dirty="0"/>
              <a:t> </a:t>
            </a:r>
            <a:r>
              <a:rPr lang="pt-BR" dirty="0" err="1"/>
              <a:t>Photon</a:t>
            </a:r>
            <a:r>
              <a:rPr lang="pt-BR" dirty="0"/>
              <a:t> Counter – </a:t>
            </a:r>
            <a:r>
              <a:rPr lang="pt-BR" dirty="0" err="1"/>
              <a:t>SiPM</a:t>
            </a:r>
            <a:endParaRPr lang="pt-BR" dirty="0"/>
          </a:p>
        </p:txBody>
      </p:sp>
    </p:spTree>
    <p:extLst>
      <p:ext uri="{BB962C8B-B14F-4D97-AF65-F5344CB8AC3E}">
        <p14:creationId xmlns:p14="http://schemas.microsoft.com/office/powerpoint/2010/main" val="721602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29A22CB5-79AE-E535-B206-498904E61A45}"/>
              </a:ext>
            </a:extLst>
          </p:cNvPr>
          <p:cNvGrpSpPr/>
          <p:nvPr/>
        </p:nvGrpSpPr>
        <p:grpSpPr>
          <a:xfrm>
            <a:off x="871342" y="2872933"/>
            <a:ext cx="1331089" cy="1888240"/>
            <a:chOff x="43758" y="3335917"/>
            <a:chExt cx="1331089" cy="1888240"/>
          </a:xfrm>
        </p:grpSpPr>
        <p:grpSp>
          <p:nvGrpSpPr>
            <p:cNvPr id="5" name="Agrupar 4">
              <a:extLst>
                <a:ext uri="{FF2B5EF4-FFF2-40B4-BE49-F238E27FC236}">
                  <a16:creationId xmlns:a16="http://schemas.microsoft.com/office/drawing/2014/main" id="{98FC96BC-6F1B-2AE2-75C7-13264B07711B}"/>
                </a:ext>
              </a:extLst>
            </p:cNvPr>
            <p:cNvGrpSpPr/>
            <p:nvPr/>
          </p:nvGrpSpPr>
          <p:grpSpPr>
            <a:xfrm>
              <a:off x="249452" y="3335917"/>
              <a:ext cx="912111" cy="430852"/>
              <a:chOff x="581023" y="3328987"/>
              <a:chExt cx="912111" cy="430852"/>
            </a:xfrm>
          </p:grpSpPr>
          <p:cxnSp>
            <p:nvCxnSpPr>
              <p:cNvPr id="7" name="Straight Arrow Connector 8">
                <a:extLst>
                  <a:ext uri="{FF2B5EF4-FFF2-40B4-BE49-F238E27FC236}">
                    <a16:creationId xmlns:a16="http://schemas.microsoft.com/office/drawing/2014/main" id="{8045A42F-D9D1-8665-C9DC-E647287FC7CA}"/>
                  </a:ext>
                </a:extLst>
              </p:cNvPr>
              <p:cNvCxnSpPr>
                <a:cxnSpLocks/>
              </p:cNvCxnSpPr>
              <p:nvPr/>
            </p:nvCxnSpPr>
            <p:spPr>
              <a:xfrm>
                <a:off x="581025" y="3328987"/>
                <a:ext cx="912109" cy="9525"/>
              </a:xfrm>
              <a:prstGeom prst="straightConnector1">
                <a:avLst/>
              </a:prstGeom>
              <a:noFill/>
              <a:ln w="31750" cap="flat" cmpd="sng" algn="ctr">
                <a:solidFill>
                  <a:srgbClr val="4F81BD"/>
                </a:solidFill>
                <a:prstDash val="solid"/>
                <a:tailEnd type="triangle" w="lg" len="sm"/>
              </a:ln>
              <a:effectLst/>
            </p:spPr>
          </p:cxnSp>
          <p:cxnSp>
            <p:nvCxnSpPr>
              <p:cNvPr id="8" name="Straight Arrow Connector 8">
                <a:extLst>
                  <a:ext uri="{FF2B5EF4-FFF2-40B4-BE49-F238E27FC236}">
                    <a16:creationId xmlns:a16="http://schemas.microsoft.com/office/drawing/2014/main" id="{D887E6D6-1D3B-21B8-8EB2-0F59E82945FF}"/>
                  </a:ext>
                </a:extLst>
              </p:cNvPr>
              <p:cNvCxnSpPr>
                <a:cxnSpLocks/>
              </p:cNvCxnSpPr>
              <p:nvPr/>
            </p:nvCxnSpPr>
            <p:spPr>
              <a:xfrm>
                <a:off x="581024" y="3469269"/>
                <a:ext cx="912109" cy="9525"/>
              </a:xfrm>
              <a:prstGeom prst="straightConnector1">
                <a:avLst/>
              </a:prstGeom>
              <a:noFill/>
              <a:ln w="31750" cap="flat" cmpd="sng" algn="ctr">
                <a:solidFill>
                  <a:srgbClr val="4F81BD"/>
                </a:solidFill>
                <a:prstDash val="solid"/>
                <a:tailEnd type="triangle" w="lg" len="sm"/>
              </a:ln>
              <a:effectLst/>
            </p:spPr>
          </p:cxnSp>
          <p:cxnSp>
            <p:nvCxnSpPr>
              <p:cNvPr id="9" name="Straight Arrow Connector 8">
                <a:extLst>
                  <a:ext uri="{FF2B5EF4-FFF2-40B4-BE49-F238E27FC236}">
                    <a16:creationId xmlns:a16="http://schemas.microsoft.com/office/drawing/2014/main" id="{B4BED110-2E43-BF50-60B9-F0DA16B8D45F}"/>
                  </a:ext>
                </a:extLst>
              </p:cNvPr>
              <p:cNvCxnSpPr>
                <a:cxnSpLocks/>
              </p:cNvCxnSpPr>
              <p:nvPr/>
            </p:nvCxnSpPr>
            <p:spPr>
              <a:xfrm>
                <a:off x="581025" y="3610032"/>
                <a:ext cx="912109" cy="9525"/>
              </a:xfrm>
              <a:prstGeom prst="straightConnector1">
                <a:avLst/>
              </a:prstGeom>
              <a:noFill/>
              <a:ln w="31750" cap="flat" cmpd="sng" algn="ctr">
                <a:solidFill>
                  <a:srgbClr val="4F81BD"/>
                </a:solidFill>
                <a:prstDash val="solid"/>
                <a:tailEnd type="triangle" w="lg" len="sm"/>
              </a:ln>
              <a:effectLst/>
            </p:spPr>
          </p:cxnSp>
          <p:cxnSp>
            <p:nvCxnSpPr>
              <p:cNvPr id="10" name="Straight Arrow Connector 8">
                <a:extLst>
                  <a:ext uri="{FF2B5EF4-FFF2-40B4-BE49-F238E27FC236}">
                    <a16:creationId xmlns:a16="http://schemas.microsoft.com/office/drawing/2014/main" id="{501F65C5-36DA-2224-7264-FB9363CD5061}"/>
                  </a:ext>
                </a:extLst>
              </p:cNvPr>
              <p:cNvCxnSpPr>
                <a:cxnSpLocks/>
              </p:cNvCxnSpPr>
              <p:nvPr/>
            </p:nvCxnSpPr>
            <p:spPr>
              <a:xfrm>
                <a:off x="581023" y="3750314"/>
                <a:ext cx="912109" cy="9525"/>
              </a:xfrm>
              <a:prstGeom prst="straightConnector1">
                <a:avLst/>
              </a:prstGeom>
              <a:noFill/>
              <a:ln w="31750" cap="flat" cmpd="sng" algn="ctr">
                <a:solidFill>
                  <a:srgbClr val="4F81BD"/>
                </a:solidFill>
                <a:prstDash val="solid"/>
                <a:tailEnd type="triangle" w="lg" len="sm"/>
              </a:ln>
              <a:effectLst/>
            </p:spPr>
          </p:cxnSp>
        </p:grpSp>
        <p:sp>
          <p:nvSpPr>
            <p:cNvPr id="6" name="CaixaDeTexto 5">
              <a:extLst>
                <a:ext uri="{FF2B5EF4-FFF2-40B4-BE49-F238E27FC236}">
                  <a16:creationId xmlns:a16="http://schemas.microsoft.com/office/drawing/2014/main" id="{4C11AD22-E9B0-CB25-B896-857FB07D2191}"/>
                </a:ext>
              </a:extLst>
            </p:cNvPr>
            <p:cNvSpPr txBox="1"/>
            <p:nvPr/>
          </p:nvSpPr>
          <p:spPr>
            <a:xfrm>
              <a:off x="43758" y="4639382"/>
              <a:ext cx="133108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Radiação ou Partículas</a:t>
              </a:r>
            </a:p>
          </p:txBody>
        </p:sp>
      </p:grpSp>
      <p:grpSp>
        <p:nvGrpSpPr>
          <p:cNvPr id="11" name="Agrupar 10">
            <a:extLst>
              <a:ext uri="{FF2B5EF4-FFF2-40B4-BE49-F238E27FC236}">
                <a16:creationId xmlns:a16="http://schemas.microsoft.com/office/drawing/2014/main" id="{0F683DF2-73B2-05BD-3871-B6420B570390}"/>
              </a:ext>
            </a:extLst>
          </p:cNvPr>
          <p:cNvGrpSpPr/>
          <p:nvPr/>
        </p:nvGrpSpPr>
        <p:grpSpPr>
          <a:xfrm>
            <a:off x="2379803" y="2389218"/>
            <a:ext cx="2296366" cy="3356840"/>
            <a:chOff x="1280211" y="2852202"/>
            <a:chExt cx="2296366" cy="3356840"/>
          </a:xfrm>
        </p:grpSpPr>
        <p:sp>
          <p:nvSpPr>
            <p:cNvPr id="12" name="Retângulo 11">
              <a:extLst>
                <a:ext uri="{FF2B5EF4-FFF2-40B4-BE49-F238E27FC236}">
                  <a16:creationId xmlns:a16="http://schemas.microsoft.com/office/drawing/2014/main" id="{315C0060-6AD6-B569-500A-73EAEBA37658}"/>
                </a:ext>
              </a:extLst>
            </p:cNvPr>
            <p:cNvSpPr/>
            <p:nvPr/>
          </p:nvSpPr>
          <p:spPr>
            <a:xfrm>
              <a:off x="1374847" y="2852202"/>
              <a:ext cx="1993138" cy="1515660"/>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2400" b="0" i="0" u="none" strike="noStrike" kern="0" cap="none" spc="0" normalizeH="0" baseline="0" noProof="0" dirty="0">
                  <a:ln>
                    <a:noFill/>
                  </a:ln>
                  <a:solidFill>
                    <a:prstClr val="white"/>
                  </a:solidFill>
                  <a:effectLst/>
                  <a:uLnTx/>
                  <a:uFillTx/>
                  <a:latin typeface="Gill Sans MT"/>
                  <a:ea typeface="+mn-ea"/>
                  <a:cs typeface="+mn-cs"/>
                </a:rPr>
                <a:t>Detector</a:t>
              </a:r>
            </a:p>
          </p:txBody>
        </p:sp>
        <p:sp>
          <p:nvSpPr>
            <p:cNvPr id="13" name="CaixaDeTexto 12">
              <a:extLst>
                <a:ext uri="{FF2B5EF4-FFF2-40B4-BE49-F238E27FC236}">
                  <a16:creationId xmlns:a16="http://schemas.microsoft.com/office/drawing/2014/main" id="{615D2C1F-6812-F2A0-9AE3-107C1551C859}"/>
                </a:ext>
              </a:extLst>
            </p:cNvPr>
            <p:cNvSpPr txBox="1"/>
            <p:nvPr/>
          </p:nvSpPr>
          <p:spPr>
            <a:xfrm>
              <a:off x="1280211" y="4639382"/>
              <a:ext cx="2296366"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Partículas interagem com o material do detector produzindo um sinal elétrico (ou luz que é convertida em um sinal elétrico)</a:t>
              </a:r>
            </a:p>
          </p:txBody>
        </p:sp>
      </p:grpSp>
      <p:grpSp>
        <p:nvGrpSpPr>
          <p:cNvPr id="14" name="Agrupar 13">
            <a:extLst>
              <a:ext uri="{FF2B5EF4-FFF2-40B4-BE49-F238E27FC236}">
                <a16:creationId xmlns:a16="http://schemas.microsoft.com/office/drawing/2014/main" id="{46D5B633-0598-24F8-2FAE-792D269F92ED}"/>
              </a:ext>
            </a:extLst>
          </p:cNvPr>
          <p:cNvGrpSpPr/>
          <p:nvPr/>
        </p:nvGrpSpPr>
        <p:grpSpPr>
          <a:xfrm>
            <a:off x="4824771" y="2814312"/>
            <a:ext cx="1739715" cy="912765"/>
            <a:chOff x="3418451" y="3277296"/>
            <a:chExt cx="1739715" cy="912765"/>
          </a:xfrm>
        </p:grpSpPr>
        <p:pic>
          <p:nvPicPr>
            <p:cNvPr id="15" name="Picture 8">
              <a:extLst>
                <a:ext uri="{FF2B5EF4-FFF2-40B4-BE49-F238E27FC236}">
                  <a16:creationId xmlns:a16="http://schemas.microsoft.com/office/drawing/2014/main" id="{B7A4A056-B763-7BF5-643A-F8CB7115E55B}"/>
                </a:ext>
              </a:extLst>
            </p:cNvPr>
            <p:cNvPicPr>
              <a:picLocks noChangeAspect="1"/>
            </p:cNvPicPr>
            <p:nvPr/>
          </p:nvPicPr>
          <p:blipFill>
            <a:blip r:embed="rId2"/>
            <a:srcRect/>
            <a:stretch/>
          </p:blipFill>
          <p:spPr>
            <a:xfrm>
              <a:off x="3949750" y="3277296"/>
              <a:ext cx="1208416" cy="912765"/>
            </a:xfrm>
            <a:prstGeom prst="rect">
              <a:avLst/>
            </a:prstGeom>
          </p:spPr>
        </p:pic>
        <p:sp>
          <p:nvSpPr>
            <p:cNvPr id="16" name="Seta: para a Direita 15">
              <a:extLst>
                <a:ext uri="{FF2B5EF4-FFF2-40B4-BE49-F238E27FC236}">
                  <a16:creationId xmlns:a16="http://schemas.microsoft.com/office/drawing/2014/main" id="{7D3E1644-53C2-B20E-C5D3-A01CF5BD91B0}"/>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nvGrpSpPr>
          <p:cNvPr id="17" name="Agrupar 16">
            <a:extLst>
              <a:ext uri="{FF2B5EF4-FFF2-40B4-BE49-F238E27FC236}">
                <a16:creationId xmlns:a16="http://schemas.microsoft.com/office/drawing/2014/main" id="{8034EF9C-FBD0-AAC6-7B38-FE542C99713A}"/>
              </a:ext>
            </a:extLst>
          </p:cNvPr>
          <p:cNvGrpSpPr/>
          <p:nvPr/>
        </p:nvGrpSpPr>
        <p:grpSpPr>
          <a:xfrm>
            <a:off x="6158173" y="2660280"/>
            <a:ext cx="2445285" cy="2100891"/>
            <a:chOff x="4364113" y="3123264"/>
            <a:chExt cx="2445285" cy="2100891"/>
          </a:xfrm>
        </p:grpSpPr>
        <p:sp>
          <p:nvSpPr>
            <p:cNvPr id="18" name="Triângulo isósceles 17">
              <a:extLst>
                <a:ext uri="{FF2B5EF4-FFF2-40B4-BE49-F238E27FC236}">
                  <a16:creationId xmlns:a16="http://schemas.microsoft.com/office/drawing/2014/main" id="{A078282D-1E71-8D20-8EC6-A91D30E16E75}"/>
                </a:ext>
              </a:extLst>
            </p:cNvPr>
            <p:cNvSpPr/>
            <p:nvPr/>
          </p:nvSpPr>
          <p:spPr>
            <a:xfrm rot="5400000">
              <a:off x="5589096" y="3196481"/>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sp>
          <p:nvSpPr>
            <p:cNvPr id="19" name="Seta: para a Direita 18">
              <a:extLst>
                <a:ext uri="{FF2B5EF4-FFF2-40B4-BE49-F238E27FC236}">
                  <a16:creationId xmlns:a16="http://schemas.microsoft.com/office/drawing/2014/main" id="{99611BD7-D0D0-E087-72E6-006F8B4DDE8B}"/>
                </a:ext>
              </a:extLst>
            </p:cNvPr>
            <p:cNvSpPr/>
            <p:nvPr/>
          </p:nvSpPr>
          <p:spPr>
            <a:xfrm>
              <a:off x="4919304"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CaixaDeTexto 19">
              <a:extLst>
                <a:ext uri="{FF2B5EF4-FFF2-40B4-BE49-F238E27FC236}">
                  <a16:creationId xmlns:a16="http://schemas.microsoft.com/office/drawing/2014/main" id="{A1E166AF-C770-E49B-E7DA-D7B74E9AC602}"/>
                </a:ext>
              </a:extLst>
            </p:cNvPr>
            <p:cNvSpPr txBox="1"/>
            <p:nvPr/>
          </p:nvSpPr>
          <p:spPr>
            <a:xfrm>
              <a:off x="4364113" y="4639380"/>
              <a:ext cx="244528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Processamento do sinal (analógico)</a:t>
              </a:r>
            </a:p>
          </p:txBody>
        </p:sp>
      </p:grpSp>
      <p:pic>
        <p:nvPicPr>
          <p:cNvPr id="26" name="Imagem 25" descr="Tela de um aparelho eletrônico&#10;&#10;Descrição gerada automaticamente com confiança média">
            <a:extLst>
              <a:ext uri="{FF2B5EF4-FFF2-40B4-BE49-F238E27FC236}">
                <a16:creationId xmlns:a16="http://schemas.microsoft.com/office/drawing/2014/main" id="{B136CD63-4827-98F8-99B8-A3C3DCFFFE96}"/>
              </a:ext>
            </a:extLst>
          </p:cNvPr>
          <p:cNvPicPr>
            <a:picLocks noChangeAspect="1"/>
          </p:cNvPicPr>
          <p:nvPr/>
        </p:nvPicPr>
        <p:blipFill>
          <a:blip r:embed="rId3"/>
          <a:stretch>
            <a:fillRect/>
          </a:stretch>
        </p:blipFill>
        <p:spPr>
          <a:xfrm>
            <a:off x="8061760" y="456553"/>
            <a:ext cx="3287210" cy="1785138"/>
          </a:xfrm>
          <a:prstGeom prst="rect">
            <a:avLst/>
          </a:prstGeom>
        </p:spPr>
      </p:pic>
      <p:grpSp>
        <p:nvGrpSpPr>
          <p:cNvPr id="29" name="Agrupar 28">
            <a:extLst>
              <a:ext uri="{FF2B5EF4-FFF2-40B4-BE49-F238E27FC236}">
                <a16:creationId xmlns:a16="http://schemas.microsoft.com/office/drawing/2014/main" id="{FF3E0997-FCAE-CA35-26E1-0DED43D92186}"/>
              </a:ext>
            </a:extLst>
          </p:cNvPr>
          <p:cNvGrpSpPr/>
          <p:nvPr/>
        </p:nvGrpSpPr>
        <p:grpSpPr>
          <a:xfrm>
            <a:off x="8546739" y="2660280"/>
            <a:ext cx="2702408" cy="2100891"/>
            <a:chOff x="8546739" y="2660280"/>
            <a:chExt cx="2702408" cy="2100891"/>
          </a:xfrm>
        </p:grpSpPr>
        <p:sp>
          <p:nvSpPr>
            <p:cNvPr id="23" name="Seta: para a Direita 22">
              <a:extLst>
                <a:ext uri="{FF2B5EF4-FFF2-40B4-BE49-F238E27FC236}">
                  <a16:creationId xmlns:a16="http://schemas.microsoft.com/office/drawing/2014/main" id="{3A78A794-4845-380E-55DB-765A0C0ACACD}"/>
                </a:ext>
              </a:extLst>
            </p:cNvPr>
            <p:cNvSpPr/>
            <p:nvPr/>
          </p:nvSpPr>
          <p:spPr>
            <a:xfrm>
              <a:off x="8546739" y="2929540"/>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CaixaDeTexto 24">
              <a:extLst>
                <a:ext uri="{FF2B5EF4-FFF2-40B4-BE49-F238E27FC236}">
                  <a16:creationId xmlns:a16="http://schemas.microsoft.com/office/drawing/2014/main" id="{F031D38F-72F5-661E-C122-61EC9D43B9FA}"/>
                </a:ext>
              </a:extLst>
            </p:cNvPr>
            <p:cNvSpPr txBox="1"/>
            <p:nvPr/>
          </p:nvSpPr>
          <p:spPr>
            <a:xfrm>
              <a:off x="9172010" y="4176396"/>
              <a:ext cx="137577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Digitalização e aquisição</a:t>
              </a:r>
            </a:p>
          </p:txBody>
        </p:sp>
        <p:grpSp>
          <p:nvGrpSpPr>
            <p:cNvPr id="28" name="Agrupar 27">
              <a:extLst>
                <a:ext uri="{FF2B5EF4-FFF2-40B4-BE49-F238E27FC236}">
                  <a16:creationId xmlns:a16="http://schemas.microsoft.com/office/drawing/2014/main" id="{7DB8658B-D058-E27C-CA4A-E3FD54C78264}"/>
                </a:ext>
              </a:extLst>
            </p:cNvPr>
            <p:cNvGrpSpPr/>
            <p:nvPr/>
          </p:nvGrpSpPr>
          <p:grpSpPr>
            <a:xfrm>
              <a:off x="9283959" y="2660280"/>
              <a:ext cx="1965188" cy="1244598"/>
              <a:chOff x="9283959" y="2660280"/>
              <a:chExt cx="1965188" cy="1244598"/>
            </a:xfrm>
          </p:grpSpPr>
          <p:sp>
            <p:nvSpPr>
              <p:cNvPr id="22" name="CaixaDeTexto 21">
                <a:extLst>
                  <a:ext uri="{FF2B5EF4-FFF2-40B4-BE49-F238E27FC236}">
                    <a16:creationId xmlns:a16="http://schemas.microsoft.com/office/drawing/2014/main" id="{49D420F8-0A64-F75F-6D31-C15391349D9B}"/>
                  </a:ext>
                </a:extLst>
              </p:cNvPr>
              <p:cNvSpPr txBox="1"/>
              <p:nvPr/>
            </p:nvSpPr>
            <p:spPr>
              <a:xfrm>
                <a:off x="10119200" y="2812744"/>
                <a:ext cx="112994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01101001110101010...</a:t>
                </a:r>
              </a:p>
            </p:txBody>
          </p:sp>
          <p:sp>
            <p:nvSpPr>
              <p:cNvPr id="24" name="Triângulo isósceles 23">
                <a:extLst>
                  <a:ext uri="{FF2B5EF4-FFF2-40B4-BE49-F238E27FC236}">
                    <a16:creationId xmlns:a16="http://schemas.microsoft.com/office/drawing/2014/main" id="{D487D81B-1717-02EA-19DA-1EBAF57A74D1}"/>
                  </a:ext>
                </a:extLst>
              </p:cNvPr>
              <p:cNvSpPr/>
              <p:nvPr/>
            </p:nvSpPr>
            <p:spPr>
              <a:xfrm rot="5400000">
                <a:off x="9210742" y="2733497"/>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cxnSp>
            <p:nvCxnSpPr>
              <p:cNvPr id="3" name="Conector reto 2">
                <a:extLst>
                  <a:ext uri="{FF2B5EF4-FFF2-40B4-BE49-F238E27FC236}">
                    <a16:creationId xmlns:a16="http://schemas.microsoft.com/office/drawing/2014/main" id="{5E5FB4B9-0A01-CDB9-7029-BC75761DD038}"/>
                  </a:ext>
                </a:extLst>
              </p:cNvPr>
              <p:cNvCxnSpPr>
                <a:stCxn id="24" idx="5"/>
              </p:cNvCxnSpPr>
              <p:nvPr/>
            </p:nvCxnSpPr>
            <p:spPr>
              <a:xfrm flipH="1">
                <a:off x="9660531" y="3344854"/>
                <a:ext cx="6593" cy="5600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9A10890F-A782-0DEE-BC19-866DE3059E82}"/>
                  </a:ext>
                </a:extLst>
              </p:cNvPr>
              <p:cNvSpPr txBox="1"/>
              <p:nvPr/>
            </p:nvSpPr>
            <p:spPr>
              <a:xfrm>
                <a:off x="9667125" y="3546464"/>
                <a:ext cx="9237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0" i="0" u="none" strike="noStrike" kern="0" cap="none" spc="0" normalizeH="0" baseline="0" noProof="0" dirty="0">
                    <a:ln>
                      <a:noFill/>
                    </a:ln>
                    <a:solidFill>
                      <a:prstClr val="white">
                        <a:lumMod val="95000"/>
                      </a:prstClr>
                    </a:solidFill>
                    <a:effectLst/>
                    <a:uLnTx/>
                    <a:uFillTx/>
                    <a:latin typeface="Gill Sans MT"/>
                  </a:rPr>
                  <a:t>TRIGGER</a:t>
                </a:r>
              </a:p>
            </p:txBody>
          </p:sp>
        </p:grpSp>
      </p:grpSp>
    </p:spTree>
    <p:extLst>
      <p:ext uri="{BB962C8B-B14F-4D97-AF65-F5344CB8AC3E}">
        <p14:creationId xmlns:p14="http://schemas.microsoft.com/office/powerpoint/2010/main" val="31515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8F338-7DDE-B661-10FE-D968952A2F73}"/>
              </a:ext>
            </a:extLst>
          </p:cNvPr>
          <p:cNvSpPr>
            <a:spLocks noGrp="1"/>
          </p:cNvSpPr>
          <p:nvPr>
            <p:ph type="ctrTitle"/>
          </p:nvPr>
        </p:nvSpPr>
        <p:spPr>
          <a:xfrm>
            <a:off x="859894" y="2349391"/>
            <a:ext cx="10472212" cy="1079609"/>
          </a:xfrm>
        </p:spPr>
        <p:txBody>
          <a:bodyPr/>
          <a:lstStyle/>
          <a:p>
            <a:r>
              <a:rPr lang="pt-BR" dirty="0"/>
              <a:t>Detectores de traços (</a:t>
            </a:r>
            <a:r>
              <a:rPr lang="pt-BR" dirty="0" err="1"/>
              <a:t>tracker</a:t>
            </a:r>
            <a:r>
              <a:rPr lang="pt-BR" dirty="0"/>
              <a:t>)</a:t>
            </a:r>
          </a:p>
        </p:txBody>
      </p:sp>
    </p:spTree>
    <p:extLst>
      <p:ext uri="{BB962C8B-B14F-4D97-AF65-F5344CB8AC3E}">
        <p14:creationId xmlns:p14="http://schemas.microsoft.com/office/powerpoint/2010/main" val="401737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E6E05-B50D-7F5D-1F63-BC2E8FACE364}"/>
              </a:ext>
            </a:extLst>
          </p:cNvPr>
          <p:cNvSpPr>
            <a:spLocks noGrp="1"/>
          </p:cNvSpPr>
          <p:nvPr>
            <p:ph type="ctrTitle"/>
          </p:nvPr>
        </p:nvSpPr>
        <p:spPr/>
        <p:txBody>
          <a:bodyPr/>
          <a:lstStyle/>
          <a:p>
            <a:endParaRPr lang="pt-BR"/>
          </a:p>
        </p:txBody>
      </p:sp>
      <p:pic>
        <p:nvPicPr>
          <p:cNvPr id="7" name="Imagem 6" descr="Gráfico, Gráfico de radar&#10;&#10;Descrição gerada automaticamente">
            <a:extLst>
              <a:ext uri="{FF2B5EF4-FFF2-40B4-BE49-F238E27FC236}">
                <a16:creationId xmlns:a16="http://schemas.microsoft.com/office/drawing/2014/main" id="{A5CC923B-BE15-6625-827A-7D618FA69434}"/>
              </a:ext>
            </a:extLst>
          </p:cNvPr>
          <p:cNvPicPr>
            <a:picLocks noChangeAspect="1"/>
          </p:cNvPicPr>
          <p:nvPr/>
        </p:nvPicPr>
        <p:blipFill>
          <a:blip r:embed="rId2"/>
          <a:stretch>
            <a:fillRect/>
          </a:stretch>
        </p:blipFill>
        <p:spPr>
          <a:xfrm>
            <a:off x="7500505" y="1948538"/>
            <a:ext cx="4208798" cy="3421837"/>
          </a:xfrm>
          <a:prstGeom prst="rect">
            <a:avLst/>
          </a:prstGeom>
        </p:spPr>
      </p:pic>
      <p:pic>
        <p:nvPicPr>
          <p:cNvPr id="9" name="Imagem 8" descr="Uma imagem contendo Interface gráfica do usuário&#10;&#10;Descrição gerada automaticamente">
            <a:extLst>
              <a:ext uri="{FF2B5EF4-FFF2-40B4-BE49-F238E27FC236}">
                <a16:creationId xmlns:a16="http://schemas.microsoft.com/office/drawing/2014/main" id="{56D1D2C3-746A-78CD-C291-85488345AB95}"/>
              </a:ext>
            </a:extLst>
          </p:cNvPr>
          <p:cNvPicPr>
            <a:picLocks noChangeAspect="1"/>
          </p:cNvPicPr>
          <p:nvPr/>
        </p:nvPicPr>
        <p:blipFill>
          <a:blip r:embed="rId3"/>
          <a:stretch>
            <a:fillRect/>
          </a:stretch>
        </p:blipFill>
        <p:spPr>
          <a:xfrm>
            <a:off x="278659" y="2100260"/>
            <a:ext cx="7100403" cy="3118395"/>
          </a:xfrm>
          <a:prstGeom prst="rect">
            <a:avLst/>
          </a:prstGeom>
        </p:spPr>
      </p:pic>
    </p:spTree>
    <p:extLst>
      <p:ext uri="{BB962C8B-B14F-4D97-AF65-F5344CB8AC3E}">
        <p14:creationId xmlns:p14="http://schemas.microsoft.com/office/powerpoint/2010/main" val="3401582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4FD10-3336-7555-710E-B24582FCBD7B}"/>
            </a:ext>
          </a:extLst>
        </p:cNvPr>
        <p:cNvGrpSpPr/>
        <p:nvPr/>
      </p:nvGrpSpPr>
      <p:grpSpPr>
        <a:xfrm>
          <a:off x="0" y="0"/>
          <a:ext cx="0" cy="0"/>
          <a:chOff x="0" y="0"/>
          <a:chExt cx="0" cy="0"/>
        </a:xfrm>
      </p:grpSpPr>
      <p:grpSp>
        <p:nvGrpSpPr>
          <p:cNvPr id="4" name="Agrupar 3">
            <a:extLst>
              <a:ext uri="{FF2B5EF4-FFF2-40B4-BE49-F238E27FC236}">
                <a16:creationId xmlns:a16="http://schemas.microsoft.com/office/drawing/2014/main" id="{C0A4C0D5-1B8A-9D1A-ADA7-D5669A6A6398}"/>
              </a:ext>
            </a:extLst>
          </p:cNvPr>
          <p:cNvGrpSpPr/>
          <p:nvPr/>
        </p:nvGrpSpPr>
        <p:grpSpPr>
          <a:xfrm>
            <a:off x="983038" y="1225277"/>
            <a:ext cx="4896574" cy="3102531"/>
            <a:chOff x="251182" y="1031542"/>
            <a:chExt cx="4896574" cy="3102531"/>
          </a:xfrm>
        </p:grpSpPr>
        <p:grpSp>
          <p:nvGrpSpPr>
            <p:cNvPr id="5" name="Agrupar 4">
              <a:extLst>
                <a:ext uri="{FF2B5EF4-FFF2-40B4-BE49-F238E27FC236}">
                  <a16:creationId xmlns:a16="http://schemas.microsoft.com/office/drawing/2014/main" id="{B56910AB-B73F-D7EC-65C3-DEFC1F577104}"/>
                </a:ext>
              </a:extLst>
            </p:cNvPr>
            <p:cNvGrpSpPr/>
            <p:nvPr/>
          </p:nvGrpSpPr>
          <p:grpSpPr>
            <a:xfrm>
              <a:off x="4163781" y="1031542"/>
              <a:ext cx="983975" cy="3102531"/>
              <a:chOff x="9136510" y="848984"/>
              <a:chExt cx="983975" cy="3102531"/>
            </a:xfrm>
          </p:grpSpPr>
          <p:grpSp>
            <p:nvGrpSpPr>
              <p:cNvPr id="15" name="Agrupar 14">
                <a:extLst>
                  <a:ext uri="{FF2B5EF4-FFF2-40B4-BE49-F238E27FC236}">
                    <a16:creationId xmlns:a16="http://schemas.microsoft.com/office/drawing/2014/main" id="{8E41B950-6F0C-9842-8547-DDB18054BAED}"/>
                  </a:ext>
                </a:extLst>
              </p:cNvPr>
              <p:cNvGrpSpPr/>
              <p:nvPr/>
            </p:nvGrpSpPr>
            <p:grpSpPr>
              <a:xfrm>
                <a:off x="9136510" y="3507950"/>
                <a:ext cx="533423" cy="443565"/>
                <a:chOff x="9136510" y="3507950"/>
                <a:chExt cx="533423" cy="443565"/>
              </a:xfrm>
            </p:grpSpPr>
            <p:grpSp>
              <p:nvGrpSpPr>
                <p:cNvPr id="23" name="Agrupar 22">
                  <a:extLst>
                    <a:ext uri="{FF2B5EF4-FFF2-40B4-BE49-F238E27FC236}">
                      <a16:creationId xmlns:a16="http://schemas.microsoft.com/office/drawing/2014/main" id="{97D752D8-3247-DC28-3F8A-0BDE9F77F87A}"/>
                    </a:ext>
                  </a:extLst>
                </p:cNvPr>
                <p:cNvGrpSpPr/>
                <p:nvPr/>
              </p:nvGrpSpPr>
              <p:grpSpPr>
                <a:xfrm>
                  <a:off x="9136510" y="3507950"/>
                  <a:ext cx="473157" cy="262444"/>
                  <a:chOff x="5038653" y="4704115"/>
                  <a:chExt cx="473157" cy="262444"/>
                </a:xfrm>
              </p:grpSpPr>
              <p:cxnSp>
                <p:nvCxnSpPr>
                  <p:cNvPr id="27" name="Conector reto 26">
                    <a:extLst>
                      <a:ext uri="{FF2B5EF4-FFF2-40B4-BE49-F238E27FC236}">
                        <a16:creationId xmlns:a16="http://schemas.microsoft.com/office/drawing/2014/main" id="{F8C6B9CD-CA48-2622-A89D-83A4485A810A}"/>
                      </a:ext>
                    </a:extLst>
                  </p:cNvPr>
                  <p:cNvCxnSpPr>
                    <a:cxnSpLocks/>
                  </p:cNvCxnSpPr>
                  <p:nvPr/>
                </p:nvCxnSpPr>
                <p:spPr>
                  <a:xfrm flipV="1">
                    <a:off x="5048182" y="4704115"/>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7811E5ED-488C-116B-EF04-953890351AC7}"/>
                      </a:ext>
                    </a:extLst>
                  </p:cNvPr>
                  <p:cNvCxnSpPr>
                    <a:cxnSpLocks/>
                  </p:cNvCxnSpPr>
                  <p:nvPr/>
                </p:nvCxnSpPr>
                <p:spPr>
                  <a:xfrm>
                    <a:off x="5038653" y="4956542"/>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Agrupar 23">
                  <a:extLst>
                    <a:ext uri="{FF2B5EF4-FFF2-40B4-BE49-F238E27FC236}">
                      <a16:creationId xmlns:a16="http://schemas.microsoft.com/office/drawing/2014/main" id="{3E73C4F6-1226-7075-20CA-236D4B98ADFC}"/>
                    </a:ext>
                  </a:extLst>
                </p:cNvPr>
                <p:cNvGrpSpPr/>
                <p:nvPr/>
              </p:nvGrpSpPr>
              <p:grpSpPr>
                <a:xfrm>
                  <a:off x="9561933" y="3760596"/>
                  <a:ext cx="108000" cy="190919"/>
                  <a:chOff x="9561933" y="3760596"/>
                  <a:chExt cx="108000" cy="190919"/>
                </a:xfrm>
              </p:grpSpPr>
              <p:cxnSp>
                <p:nvCxnSpPr>
                  <p:cNvPr id="25" name="Conector reto 24">
                    <a:extLst>
                      <a:ext uri="{FF2B5EF4-FFF2-40B4-BE49-F238E27FC236}">
                        <a16:creationId xmlns:a16="http://schemas.microsoft.com/office/drawing/2014/main" id="{501EACA3-7927-B5B7-CD24-ED9CD6908193}"/>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riângulo isósceles 25">
                    <a:extLst>
                      <a:ext uri="{FF2B5EF4-FFF2-40B4-BE49-F238E27FC236}">
                        <a16:creationId xmlns:a16="http://schemas.microsoft.com/office/drawing/2014/main" id="{1E759367-D5D4-CD0C-FB92-16C9C9A6A1D5}"/>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6" name="Agrupar 15">
                <a:extLst>
                  <a:ext uri="{FF2B5EF4-FFF2-40B4-BE49-F238E27FC236}">
                    <a16:creationId xmlns:a16="http://schemas.microsoft.com/office/drawing/2014/main" id="{9F80EDA8-C2C0-8F16-6630-BC56A2AC9A14}"/>
                  </a:ext>
                </a:extLst>
              </p:cNvPr>
              <p:cNvGrpSpPr/>
              <p:nvPr/>
            </p:nvGrpSpPr>
            <p:grpSpPr>
              <a:xfrm>
                <a:off x="9136511" y="848984"/>
                <a:ext cx="983974" cy="427463"/>
                <a:chOff x="9136511" y="848984"/>
                <a:chExt cx="983974" cy="427463"/>
              </a:xfrm>
            </p:grpSpPr>
            <mc:AlternateContent xmlns:mc="http://schemas.openxmlformats.org/markup-compatibility/2006" xmlns:a14="http://schemas.microsoft.com/office/drawing/2010/main">
              <mc:Choice Requires="a14">
                <p:sp>
                  <p:nvSpPr>
                    <p:cNvPr id="17" name="TextBox 5">
                      <a:extLst>
                        <a:ext uri="{FF2B5EF4-FFF2-40B4-BE49-F238E27FC236}">
                          <a16:creationId xmlns:a16="http://schemas.microsoft.com/office/drawing/2014/main" id="{F1135094-410E-E752-4E0D-CA7B73518E4F}"/>
                        </a:ext>
                      </a:extLst>
                    </p:cNvPr>
                    <p:cNvSpPr txBox="1"/>
                    <p:nvPr/>
                  </p:nvSpPr>
                  <p:spPr>
                    <a:xfrm>
                      <a:off x="9680773" y="848984"/>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xmlns="">
                <p:sp>
                  <p:nvSpPr>
                    <p:cNvPr id="17" name="TextBox 5">
                      <a:extLst>
                        <a:ext uri="{FF2B5EF4-FFF2-40B4-BE49-F238E27FC236}">
                          <a16:creationId xmlns:a16="http://schemas.microsoft.com/office/drawing/2014/main" id="{F1135094-410E-E752-4E0D-CA7B73518E4F}"/>
                        </a:ext>
                      </a:extLst>
                    </p:cNvPr>
                    <p:cNvSpPr txBox="1">
                      <a:spLocks noRot="1" noChangeAspect="1" noMove="1" noResize="1" noEditPoints="1" noAdjustHandles="1" noChangeArrowheads="1" noChangeShapeType="1" noTextEdit="1"/>
                    </p:cNvSpPr>
                    <p:nvPr/>
                  </p:nvSpPr>
                  <p:spPr>
                    <a:xfrm>
                      <a:off x="9680773" y="848984"/>
                      <a:ext cx="439712" cy="307777"/>
                    </a:xfrm>
                    <a:prstGeom prst="rect">
                      <a:avLst/>
                    </a:prstGeom>
                    <a:blipFill>
                      <a:blip r:embed="rId2"/>
                      <a:stretch>
                        <a:fillRect/>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1E5B9F16-6E7A-FB20-9B00-C7E6C45C54C5}"/>
                    </a:ext>
                  </a:extLst>
                </p:cNvPr>
                <p:cNvGrpSpPr/>
                <p:nvPr/>
              </p:nvGrpSpPr>
              <p:grpSpPr>
                <a:xfrm>
                  <a:off x="9136511" y="973440"/>
                  <a:ext cx="566841" cy="303007"/>
                  <a:chOff x="9136511" y="973440"/>
                  <a:chExt cx="566841" cy="303007"/>
                </a:xfrm>
              </p:grpSpPr>
              <p:cxnSp>
                <p:nvCxnSpPr>
                  <p:cNvPr id="19" name="Conector reto 18">
                    <a:extLst>
                      <a:ext uri="{FF2B5EF4-FFF2-40B4-BE49-F238E27FC236}">
                        <a16:creationId xmlns:a16="http://schemas.microsoft.com/office/drawing/2014/main" id="{5AFFFD95-9D97-1CA9-1875-F686F4EADC0F}"/>
                      </a:ext>
                    </a:extLst>
                  </p:cNvPr>
                  <p:cNvCxnSpPr>
                    <a:cxnSpLocks/>
                  </p:cNvCxnSpPr>
                  <p:nvPr/>
                </p:nvCxnSpPr>
                <p:spPr>
                  <a:xfrm flipV="1">
                    <a:off x="9146039" y="1014003"/>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1E41CD47-F0F0-8125-7EBA-92DB4F128A98}"/>
                      </a:ext>
                    </a:extLst>
                  </p:cNvPr>
                  <p:cNvCxnSpPr>
                    <a:cxnSpLocks/>
                  </p:cNvCxnSpPr>
                  <p:nvPr/>
                </p:nvCxnSpPr>
                <p:spPr>
                  <a:xfrm flipV="1">
                    <a:off x="9136511" y="1013785"/>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C5F4B404-9D8D-53E3-C52A-B4F535B34441}"/>
                      </a:ext>
                    </a:extLst>
                  </p:cNvPr>
                  <p:cNvSpPr/>
                  <p:nvPr/>
                </p:nvSpPr>
                <p:spPr>
                  <a:xfrm rot="16200000">
                    <a:off x="9375387" y="880655"/>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2" name="Conector reto 21">
                    <a:extLst>
                      <a:ext uri="{FF2B5EF4-FFF2-40B4-BE49-F238E27FC236}">
                        <a16:creationId xmlns:a16="http://schemas.microsoft.com/office/drawing/2014/main" id="{7640F9CC-E3CA-3A60-188B-E5203C222671}"/>
                      </a:ext>
                    </a:extLst>
                  </p:cNvPr>
                  <p:cNvCxnSpPr>
                    <a:cxnSpLocks/>
                  </p:cNvCxnSpPr>
                  <p:nvPr/>
                </p:nvCxnSpPr>
                <p:spPr>
                  <a:xfrm flipV="1">
                    <a:off x="9551400" y="1010763"/>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 name="Agrupar 5">
              <a:extLst>
                <a:ext uri="{FF2B5EF4-FFF2-40B4-BE49-F238E27FC236}">
                  <a16:creationId xmlns:a16="http://schemas.microsoft.com/office/drawing/2014/main" id="{1A33C04E-DF1E-1025-44F7-2F4F37292C3B}"/>
                </a:ext>
              </a:extLst>
            </p:cNvPr>
            <p:cNvGrpSpPr/>
            <p:nvPr/>
          </p:nvGrpSpPr>
          <p:grpSpPr>
            <a:xfrm>
              <a:off x="251182" y="1318961"/>
              <a:ext cx="674352" cy="2479371"/>
              <a:chOff x="251182" y="1318961"/>
              <a:chExt cx="674352" cy="2479371"/>
            </a:xfrm>
          </p:grpSpPr>
          <p:sp>
            <p:nvSpPr>
              <p:cNvPr id="12" name="CaixaDeTexto 11">
                <a:extLst>
                  <a:ext uri="{FF2B5EF4-FFF2-40B4-BE49-F238E27FC236}">
                    <a16:creationId xmlns:a16="http://schemas.microsoft.com/office/drawing/2014/main" id="{DFC04932-0A6D-0E36-1284-D3C7E61F498F}"/>
                  </a:ext>
                </a:extLst>
              </p:cNvPr>
              <p:cNvSpPr txBox="1"/>
              <p:nvPr/>
            </p:nvSpPr>
            <p:spPr>
              <a:xfrm>
                <a:off x="251182" y="1318961"/>
                <a:ext cx="425116" cy="369332"/>
              </a:xfrm>
              <a:prstGeom prst="rect">
                <a:avLst/>
              </a:prstGeom>
              <a:noFill/>
            </p:spPr>
            <p:txBody>
              <a:bodyPr wrap="none" rtlCol="0">
                <a:spAutoFit/>
              </a:bodyPr>
              <a:lstStyle/>
              <a:p>
                <a:r>
                  <a:rPr lang="pt-BR" dirty="0"/>
                  <a:t>p+</a:t>
                </a:r>
              </a:p>
            </p:txBody>
          </p:sp>
          <p:sp>
            <p:nvSpPr>
              <p:cNvPr id="13" name="CaixaDeTexto 12">
                <a:extLst>
                  <a:ext uri="{FF2B5EF4-FFF2-40B4-BE49-F238E27FC236}">
                    <a16:creationId xmlns:a16="http://schemas.microsoft.com/office/drawing/2014/main" id="{1A1614B0-06CD-C963-4D20-5CD6E7AC74F7}"/>
                  </a:ext>
                </a:extLst>
              </p:cNvPr>
              <p:cNvSpPr txBox="1"/>
              <p:nvPr/>
            </p:nvSpPr>
            <p:spPr>
              <a:xfrm>
                <a:off x="251182" y="3429000"/>
                <a:ext cx="425116" cy="369332"/>
              </a:xfrm>
              <a:prstGeom prst="rect">
                <a:avLst/>
              </a:prstGeom>
              <a:noFill/>
            </p:spPr>
            <p:txBody>
              <a:bodyPr wrap="none" rtlCol="0">
                <a:spAutoFit/>
              </a:bodyPr>
              <a:lstStyle/>
              <a:p>
                <a:r>
                  <a:rPr lang="pt-BR" dirty="0"/>
                  <a:t>n+</a:t>
                </a:r>
              </a:p>
            </p:txBody>
          </p:sp>
          <p:sp>
            <p:nvSpPr>
              <p:cNvPr id="14" name="CaixaDeTexto 13">
                <a:extLst>
                  <a:ext uri="{FF2B5EF4-FFF2-40B4-BE49-F238E27FC236}">
                    <a16:creationId xmlns:a16="http://schemas.microsoft.com/office/drawing/2014/main" id="{0A0093BA-580D-8AA9-2B77-E2532B00CF15}"/>
                  </a:ext>
                </a:extLst>
              </p:cNvPr>
              <p:cNvSpPr txBox="1"/>
              <p:nvPr/>
            </p:nvSpPr>
            <p:spPr>
              <a:xfrm>
                <a:off x="251182" y="2312059"/>
                <a:ext cx="674352" cy="369332"/>
              </a:xfrm>
              <a:prstGeom prst="rect">
                <a:avLst/>
              </a:prstGeom>
              <a:noFill/>
            </p:spPr>
            <p:txBody>
              <a:bodyPr wrap="none" rtlCol="0">
                <a:spAutoFit/>
              </a:bodyPr>
              <a:lstStyle/>
              <a:p>
                <a:r>
                  <a:rPr lang="pt-BR" dirty="0"/>
                  <a:t>i(</a:t>
                </a:r>
                <a:r>
                  <a:rPr lang="pt-BR" dirty="0" err="1"/>
                  <a:t>n,p</a:t>
                </a:r>
                <a:r>
                  <a:rPr lang="pt-BR" dirty="0"/>
                  <a:t>)</a:t>
                </a:r>
              </a:p>
            </p:txBody>
          </p:sp>
        </p:grpSp>
        <p:grpSp>
          <p:nvGrpSpPr>
            <p:cNvPr id="7" name="Agrupar 6">
              <a:extLst>
                <a:ext uri="{FF2B5EF4-FFF2-40B4-BE49-F238E27FC236}">
                  <a16:creationId xmlns:a16="http://schemas.microsoft.com/office/drawing/2014/main" id="{85A07866-46A0-1F1D-4026-535639521E0D}"/>
                </a:ext>
              </a:extLst>
            </p:cNvPr>
            <p:cNvGrpSpPr/>
            <p:nvPr/>
          </p:nvGrpSpPr>
          <p:grpSpPr>
            <a:xfrm>
              <a:off x="915526" y="1463566"/>
              <a:ext cx="3697886" cy="2229360"/>
              <a:chOff x="915526" y="1463566"/>
              <a:chExt cx="3697886" cy="2229360"/>
            </a:xfrm>
          </p:grpSpPr>
          <p:sp>
            <p:nvSpPr>
              <p:cNvPr id="8" name="Retângulo 7">
                <a:extLst>
                  <a:ext uri="{FF2B5EF4-FFF2-40B4-BE49-F238E27FC236}">
                    <a16:creationId xmlns:a16="http://schemas.microsoft.com/office/drawing/2014/main" id="{F2A59938-9ADD-E107-3909-0E0C0606EAA2}"/>
                  </a:ext>
                </a:extLst>
              </p:cNvPr>
              <p:cNvSpPr/>
              <p:nvPr/>
            </p:nvSpPr>
            <p:spPr>
              <a:xfrm>
                <a:off x="1081106" y="1463566"/>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9" name="Retângulo 8">
                <a:extLst>
                  <a:ext uri="{FF2B5EF4-FFF2-40B4-BE49-F238E27FC236}">
                    <a16:creationId xmlns:a16="http://schemas.microsoft.com/office/drawing/2014/main" id="{DE243EA8-9470-49B0-38C5-6F240D4CF9D0}"/>
                  </a:ext>
                </a:extLst>
              </p:cNvPr>
              <p:cNvSpPr/>
              <p:nvPr/>
            </p:nvSpPr>
            <p:spPr>
              <a:xfrm>
                <a:off x="1077733" y="3560525"/>
                <a:ext cx="3373473" cy="132401"/>
              </a:xfrm>
              <a:prstGeom prst="rect">
                <a:avLst/>
              </a:prstGeom>
              <a:pattFill prst="pct10">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0" name="Retângulo 9">
                <a:extLst>
                  <a:ext uri="{FF2B5EF4-FFF2-40B4-BE49-F238E27FC236}">
                    <a16:creationId xmlns:a16="http://schemas.microsoft.com/office/drawing/2014/main" id="{7391B177-4719-97FB-ED75-3E95BCAAA047}"/>
                  </a:ext>
                </a:extLst>
              </p:cNvPr>
              <p:cNvSpPr/>
              <p:nvPr/>
            </p:nvSpPr>
            <p:spPr>
              <a:xfrm>
                <a:off x="915526" y="1464635"/>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1" name="Retângulo 10">
                <a:extLst>
                  <a:ext uri="{FF2B5EF4-FFF2-40B4-BE49-F238E27FC236}">
                    <a16:creationId xmlns:a16="http://schemas.microsoft.com/office/drawing/2014/main" id="{6115D470-ACFC-B41C-C3F8-EA9975D587B6}"/>
                  </a:ext>
                </a:extLst>
              </p:cNvPr>
              <p:cNvSpPr/>
              <p:nvPr/>
            </p:nvSpPr>
            <p:spPr>
              <a:xfrm>
                <a:off x="1077733" y="1594760"/>
                <a:ext cx="3373473" cy="1963162"/>
              </a:xfrm>
              <a:prstGeom prst="rect">
                <a:avLst/>
              </a:prstGeom>
              <a:solidFill>
                <a:schemeClr val="tx1">
                  <a:alpha val="10000"/>
                </a:schemeClr>
              </a:solid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sp>
        <p:nvSpPr>
          <p:cNvPr id="34" name="Título 1">
            <a:extLst>
              <a:ext uri="{FF2B5EF4-FFF2-40B4-BE49-F238E27FC236}">
                <a16:creationId xmlns:a16="http://schemas.microsoft.com/office/drawing/2014/main" id="{EC6BC383-73BA-65C0-C50D-2261A205CFD6}"/>
              </a:ext>
            </a:extLst>
          </p:cNvPr>
          <p:cNvSpPr>
            <a:spLocks noGrp="1"/>
          </p:cNvSpPr>
          <p:nvPr>
            <p:ph type="ctrTitle"/>
          </p:nvPr>
        </p:nvSpPr>
        <p:spPr>
          <a:xfrm>
            <a:off x="893380" y="202653"/>
            <a:ext cx="10472212" cy="1079609"/>
          </a:xfrm>
        </p:spPr>
        <p:txBody>
          <a:bodyPr/>
          <a:lstStyle/>
          <a:p>
            <a:r>
              <a:rPr lang="pt-BR" dirty="0"/>
              <a:t>Geração de cargas – </a:t>
            </a:r>
            <a:r>
              <a:rPr lang="pt-BR" dirty="0" err="1"/>
              <a:t>dE</a:t>
            </a:r>
            <a:r>
              <a:rPr lang="pt-BR" dirty="0"/>
              <a:t>/</a:t>
            </a:r>
            <a:r>
              <a:rPr lang="pt-BR" dirty="0" err="1"/>
              <a:t>dx</a:t>
            </a:r>
            <a:endParaRPr lang="pt-BR" dirty="0"/>
          </a:p>
        </p:txBody>
      </p:sp>
      <p:cxnSp>
        <p:nvCxnSpPr>
          <p:cNvPr id="62" name="Straight Arrow Connector 8">
            <a:extLst>
              <a:ext uri="{FF2B5EF4-FFF2-40B4-BE49-F238E27FC236}">
                <a16:creationId xmlns:a16="http://schemas.microsoft.com/office/drawing/2014/main" id="{22E47E07-86DB-1252-7132-079DF73C8A6D}"/>
              </a:ext>
            </a:extLst>
          </p:cNvPr>
          <p:cNvCxnSpPr>
            <a:cxnSpLocks/>
          </p:cNvCxnSpPr>
          <p:nvPr/>
        </p:nvCxnSpPr>
        <p:spPr>
          <a:xfrm>
            <a:off x="2123612" y="1267521"/>
            <a:ext cx="2422989" cy="3197655"/>
          </a:xfrm>
          <a:prstGeom prst="straightConnector1">
            <a:avLst/>
          </a:prstGeom>
          <a:noFill/>
          <a:ln w="31750" cap="flat" cmpd="sng" algn="ctr">
            <a:solidFill>
              <a:srgbClr val="4F81BD"/>
            </a:solidFill>
            <a:prstDash val="solid"/>
            <a:tailEnd type="triangle" w="lg" len="sm"/>
          </a:ln>
          <a:effectLst/>
        </p:spPr>
      </p:cxnSp>
      <p:grpSp>
        <p:nvGrpSpPr>
          <p:cNvPr id="137" name="Agrupar 136">
            <a:extLst>
              <a:ext uri="{FF2B5EF4-FFF2-40B4-BE49-F238E27FC236}">
                <a16:creationId xmlns:a16="http://schemas.microsoft.com/office/drawing/2014/main" id="{BC0B9B14-7F71-74CF-46A5-4726E637FE18}"/>
              </a:ext>
            </a:extLst>
          </p:cNvPr>
          <p:cNvGrpSpPr/>
          <p:nvPr/>
        </p:nvGrpSpPr>
        <p:grpSpPr>
          <a:xfrm>
            <a:off x="6279579" y="1301640"/>
            <a:ext cx="4961009" cy="4328546"/>
            <a:chOff x="6465833" y="2305661"/>
            <a:chExt cx="4961009" cy="4328546"/>
          </a:xfrm>
        </p:grpSpPr>
        <p:pic>
          <p:nvPicPr>
            <p:cNvPr id="135" name="Imagem 134" descr="Diagrama&#10;&#10;Descrição gerada automaticamente">
              <a:extLst>
                <a:ext uri="{FF2B5EF4-FFF2-40B4-BE49-F238E27FC236}">
                  <a16:creationId xmlns:a16="http://schemas.microsoft.com/office/drawing/2014/main" id="{435A918F-AAF6-DC09-665B-5EF74E2F8E16}"/>
                </a:ext>
              </a:extLst>
            </p:cNvPr>
            <p:cNvPicPr>
              <a:picLocks noChangeAspect="1"/>
            </p:cNvPicPr>
            <p:nvPr/>
          </p:nvPicPr>
          <p:blipFill>
            <a:blip r:embed="rId3"/>
            <a:stretch>
              <a:fillRect/>
            </a:stretch>
          </p:blipFill>
          <p:spPr>
            <a:xfrm>
              <a:off x="6465833" y="2305661"/>
              <a:ext cx="4899760" cy="3959214"/>
            </a:xfrm>
            <a:prstGeom prst="rect">
              <a:avLst/>
            </a:prstGeom>
          </p:spPr>
        </p:pic>
        <p:sp>
          <p:nvSpPr>
            <p:cNvPr id="136" name="CaixaDeTexto 135">
              <a:extLst>
                <a:ext uri="{FF2B5EF4-FFF2-40B4-BE49-F238E27FC236}">
                  <a16:creationId xmlns:a16="http://schemas.microsoft.com/office/drawing/2014/main" id="{19A297BB-2F55-F27B-98DB-B7809B4ACF5E}"/>
                </a:ext>
              </a:extLst>
            </p:cNvPr>
            <p:cNvSpPr txBox="1"/>
            <p:nvPr/>
          </p:nvSpPr>
          <p:spPr>
            <a:xfrm>
              <a:off x="10801350" y="6264875"/>
              <a:ext cx="625492" cy="369332"/>
            </a:xfrm>
            <a:prstGeom prst="rect">
              <a:avLst/>
            </a:prstGeom>
            <a:noFill/>
          </p:spPr>
          <p:txBody>
            <a:bodyPr wrap="none" rtlCol="0">
              <a:spAutoFit/>
            </a:bodyPr>
            <a:lstStyle/>
            <a:p>
              <a:r>
                <a:rPr lang="pt-BR" dirty="0"/>
                <a:t>PDG</a:t>
              </a:r>
            </a:p>
          </p:txBody>
        </p:sp>
      </p:grpSp>
      <p:pic>
        <p:nvPicPr>
          <p:cNvPr id="143" name="Imagem 142" descr="Diagrama&#10;&#10;Descrição gerada automaticamente">
            <a:extLst>
              <a:ext uri="{FF2B5EF4-FFF2-40B4-BE49-F238E27FC236}">
                <a16:creationId xmlns:a16="http://schemas.microsoft.com/office/drawing/2014/main" id="{55B59C66-5C33-7C4C-D2D9-2758C987A789}"/>
              </a:ext>
            </a:extLst>
          </p:cNvPr>
          <p:cNvPicPr>
            <a:picLocks noChangeAspect="1"/>
          </p:cNvPicPr>
          <p:nvPr/>
        </p:nvPicPr>
        <p:blipFill>
          <a:blip r:embed="rId4"/>
          <a:stretch>
            <a:fillRect/>
          </a:stretch>
        </p:blipFill>
        <p:spPr>
          <a:xfrm>
            <a:off x="107636" y="4119751"/>
            <a:ext cx="3771420" cy="2623704"/>
          </a:xfrm>
          <a:prstGeom prst="rect">
            <a:avLst/>
          </a:prstGeom>
        </p:spPr>
      </p:pic>
      <p:grpSp>
        <p:nvGrpSpPr>
          <p:cNvPr id="129" name="Agrupar 128">
            <a:extLst>
              <a:ext uri="{FF2B5EF4-FFF2-40B4-BE49-F238E27FC236}">
                <a16:creationId xmlns:a16="http://schemas.microsoft.com/office/drawing/2014/main" id="{1B060421-29B1-6A68-2BE0-7E7909922C8E}"/>
              </a:ext>
            </a:extLst>
          </p:cNvPr>
          <p:cNvGrpSpPr/>
          <p:nvPr/>
        </p:nvGrpSpPr>
        <p:grpSpPr>
          <a:xfrm>
            <a:off x="2586962" y="1951367"/>
            <a:ext cx="1342458" cy="1665988"/>
            <a:chOff x="2586962" y="1951367"/>
            <a:chExt cx="1342458" cy="1665988"/>
          </a:xfrm>
        </p:grpSpPr>
        <p:grpSp>
          <p:nvGrpSpPr>
            <p:cNvPr id="82" name="Agrupar 81">
              <a:extLst>
                <a:ext uri="{FF2B5EF4-FFF2-40B4-BE49-F238E27FC236}">
                  <a16:creationId xmlns:a16="http://schemas.microsoft.com/office/drawing/2014/main" id="{A7894961-A41A-0D97-CB40-6A83907986DE}"/>
                </a:ext>
              </a:extLst>
            </p:cNvPr>
            <p:cNvGrpSpPr/>
            <p:nvPr/>
          </p:nvGrpSpPr>
          <p:grpSpPr>
            <a:xfrm>
              <a:off x="2586962" y="1951367"/>
              <a:ext cx="614652" cy="718554"/>
              <a:chOff x="3294434" y="2860442"/>
              <a:chExt cx="614652" cy="718554"/>
            </a:xfrm>
          </p:grpSpPr>
          <p:grpSp>
            <p:nvGrpSpPr>
              <p:cNvPr id="61" name="Agrupar 60">
                <a:extLst>
                  <a:ext uri="{FF2B5EF4-FFF2-40B4-BE49-F238E27FC236}">
                    <a16:creationId xmlns:a16="http://schemas.microsoft.com/office/drawing/2014/main" id="{0BBEF5CB-2C0B-CBA1-170A-665B2EDEAD3D}"/>
                  </a:ext>
                </a:extLst>
              </p:cNvPr>
              <p:cNvGrpSpPr/>
              <p:nvPr/>
            </p:nvGrpSpPr>
            <p:grpSpPr>
              <a:xfrm>
                <a:off x="3294434" y="2915214"/>
                <a:ext cx="614652" cy="604140"/>
                <a:chOff x="2429161" y="3354538"/>
                <a:chExt cx="614652" cy="604140"/>
              </a:xfrm>
            </p:grpSpPr>
            <p:grpSp>
              <p:nvGrpSpPr>
                <p:cNvPr id="63" name="Agrupar 62">
                  <a:extLst>
                    <a:ext uri="{FF2B5EF4-FFF2-40B4-BE49-F238E27FC236}">
                      <a16:creationId xmlns:a16="http://schemas.microsoft.com/office/drawing/2014/main" id="{87E42EC8-9248-3137-5A62-F55105DED52F}"/>
                    </a:ext>
                  </a:extLst>
                </p:cNvPr>
                <p:cNvGrpSpPr/>
                <p:nvPr/>
              </p:nvGrpSpPr>
              <p:grpSpPr>
                <a:xfrm>
                  <a:off x="2429161" y="3697068"/>
                  <a:ext cx="309647" cy="261610"/>
                  <a:chOff x="3834206" y="3174110"/>
                  <a:chExt cx="309647" cy="261610"/>
                </a:xfrm>
              </p:grpSpPr>
              <p:sp>
                <p:nvSpPr>
                  <p:cNvPr id="67" name="Elipse 66">
                    <a:extLst>
                      <a:ext uri="{FF2B5EF4-FFF2-40B4-BE49-F238E27FC236}">
                        <a16:creationId xmlns:a16="http://schemas.microsoft.com/office/drawing/2014/main" id="{EEE0EBCA-5220-294E-8359-CE67CEFF4115}"/>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ADFED161-61EB-79BC-77B8-6C8A56E20983}"/>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68" name="CaixaDeTexto 67">
                        <a:extLst>
                          <a:ext uri="{FF2B5EF4-FFF2-40B4-BE49-F238E27FC236}">
                            <a16:creationId xmlns:a16="http://schemas.microsoft.com/office/drawing/2014/main" id="{ADFED161-61EB-79BC-77B8-6C8A56E20983}"/>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5"/>
                        <a:stretch>
                          <a:fillRect/>
                        </a:stretch>
                      </a:blipFill>
                    </p:spPr>
                    <p:txBody>
                      <a:bodyPr/>
                      <a:lstStyle/>
                      <a:p>
                        <a:r>
                          <a:rPr lang="pt-BR">
                            <a:noFill/>
                          </a:rPr>
                          <a:t> </a:t>
                        </a:r>
                      </a:p>
                    </p:txBody>
                  </p:sp>
                </mc:Fallback>
              </mc:AlternateContent>
            </p:grpSp>
            <p:grpSp>
              <p:nvGrpSpPr>
                <p:cNvPr id="64" name="Agrupar 63">
                  <a:extLst>
                    <a:ext uri="{FF2B5EF4-FFF2-40B4-BE49-F238E27FC236}">
                      <a16:creationId xmlns:a16="http://schemas.microsoft.com/office/drawing/2014/main" id="{CE5F63EA-95A9-B5CF-6D1D-0516A9BF9D04}"/>
                    </a:ext>
                  </a:extLst>
                </p:cNvPr>
                <p:cNvGrpSpPr/>
                <p:nvPr/>
              </p:nvGrpSpPr>
              <p:grpSpPr>
                <a:xfrm>
                  <a:off x="2747088" y="3354538"/>
                  <a:ext cx="296725" cy="262426"/>
                  <a:chOff x="4152133" y="2831580"/>
                  <a:chExt cx="296725" cy="262426"/>
                </a:xfrm>
              </p:grpSpPr>
              <p:sp>
                <p:nvSpPr>
                  <p:cNvPr id="65" name="Elipse 64">
                    <a:extLst>
                      <a:ext uri="{FF2B5EF4-FFF2-40B4-BE49-F238E27FC236}">
                        <a16:creationId xmlns:a16="http://schemas.microsoft.com/office/drawing/2014/main" id="{CC4A92EA-B19C-4835-7347-DA94A44B5F48}"/>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CaixaDeTexto 65">
                    <a:extLst>
                      <a:ext uri="{FF2B5EF4-FFF2-40B4-BE49-F238E27FC236}">
                        <a16:creationId xmlns:a16="http://schemas.microsoft.com/office/drawing/2014/main" id="{0F770AA1-37A4-6475-A162-A43E1609E0E4}"/>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77" name="Agrupar 76">
                <a:extLst>
                  <a:ext uri="{FF2B5EF4-FFF2-40B4-BE49-F238E27FC236}">
                    <a16:creationId xmlns:a16="http://schemas.microsoft.com/office/drawing/2014/main" id="{ED96018E-DC20-B53C-A131-922D751DB769}"/>
                  </a:ext>
                </a:extLst>
              </p:cNvPr>
              <p:cNvGrpSpPr/>
              <p:nvPr/>
            </p:nvGrpSpPr>
            <p:grpSpPr>
              <a:xfrm>
                <a:off x="3548709" y="2860442"/>
                <a:ext cx="119435" cy="718554"/>
                <a:chOff x="2259809" y="3032826"/>
                <a:chExt cx="119435" cy="718554"/>
              </a:xfrm>
            </p:grpSpPr>
            <p:cxnSp>
              <p:nvCxnSpPr>
                <p:cNvPr id="78" name="Straight Arrow Connector 8">
                  <a:extLst>
                    <a:ext uri="{FF2B5EF4-FFF2-40B4-BE49-F238E27FC236}">
                      <a16:creationId xmlns:a16="http://schemas.microsoft.com/office/drawing/2014/main" id="{5D20FE06-6985-C372-91DD-140E23D234B8}"/>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79" name="Straight Arrow Connector 8">
                  <a:extLst>
                    <a:ext uri="{FF2B5EF4-FFF2-40B4-BE49-F238E27FC236}">
                      <a16:creationId xmlns:a16="http://schemas.microsoft.com/office/drawing/2014/main" id="{0A12D759-C2E1-EB1F-D0FB-8096C2EE4DB5}"/>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2" name="Agrupar 1">
              <a:extLst>
                <a:ext uri="{FF2B5EF4-FFF2-40B4-BE49-F238E27FC236}">
                  <a16:creationId xmlns:a16="http://schemas.microsoft.com/office/drawing/2014/main" id="{8C041049-9968-A949-9499-D6CAC5BC6AD7}"/>
                </a:ext>
              </a:extLst>
            </p:cNvPr>
            <p:cNvGrpSpPr/>
            <p:nvPr/>
          </p:nvGrpSpPr>
          <p:grpSpPr>
            <a:xfrm>
              <a:off x="2773734" y="2177223"/>
              <a:ext cx="614652" cy="718554"/>
              <a:chOff x="3294434" y="2860442"/>
              <a:chExt cx="614652" cy="718554"/>
            </a:xfrm>
          </p:grpSpPr>
          <p:grpSp>
            <p:nvGrpSpPr>
              <p:cNvPr id="3" name="Agrupar 2">
                <a:extLst>
                  <a:ext uri="{FF2B5EF4-FFF2-40B4-BE49-F238E27FC236}">
                    <a16:creationId xmlns:a16="http://schemas.microsoft.com/office/drawing/2014/main" id="{234AA0D3-4DAA-A458-9C0E-4D11BD6300B6}"/>
                  </a:ext>
                </a:extLst>
              </p:cNvPr>
              <p:cNvGrpSpPr/>
              <p:nvPr/>
            </p:nvGrpSpPr>
            <p:grpSpPr>
              <a:xfrm>
                <a:off x="3294434" y="2915214"/>
                <a:ext cx="614652" cy="604140"/>
                <a:chOff x="2429161" y="3354538"/>
                <a:chExt cx="614652" cy="604140"/>
              </a:xfrm>
            </p:grpSpPr>
            <p:grpSp>
              <p:nvGrpSpPr>
                <p:cNvPr id="32" name="Agrupar 31">
                  <a:extLst>
                    <a:ext uri="{FF2B5EF4-FFF2-40B4-BE49-F238E27FC236}">
                      <a16:creationId xmlns:a16="http://schemas.microsoft.com/office/drawing/2014/main" id="{D5FF9795-3639-8525-E402-A38D7892A06E}"/>
                    </a:ext>
                  </a:extLst>
                </p:cNvPr>
                <p:cNvGrpSpPr/>
                <p:nvPr/>
              </p:nvGrpSpPr>
              <p:grpSpPr>
                <a:xfrm>
                  <a:off x="2429161" y="3697068"/>
                  <a:ext cx="309647" cy="261610"/>
                  <a:chOff x="3834206" y="3174110"/>
                  <a:chExt cx="309647" cy="261610"/>
                </a:xfrm>
              </p:grpSpPr>
              <p:sp>
                <p:nvSpPr>
                  <p:cNvPr id="37" name="Elipse 36">
                    <a:extLst>
                      <a:ext uri="{FF2B5EF4-FFF2-40B4-BE49-F238E27FC236}">
                        <a16:creationId xmlns:a16="http://schemas.microsoft.com/office/drawing/2014/main" id="{6F06DC10-5220-77E2-E339-AFA9B39D52DA}"/>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35BCD354-38B0-5631-D44D-170540D9894B}"/>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38" name="CaixaDeTexto 37">
                        <a:extLst>
                          <a:ext uri="{FF2B5EF4-FFF2-40B4-BE49-F238E27FC236}">
                            <a16:creationId xmlns:a16="http://schemas.microsoft.com/office/drawing/2014/main" id="{35BCD354-38B0-5631-D44D-170540D9894B}"/>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5"/>
                        <a:stretch>
                          <a:fillRect/>
                        </a:stretch>
                      </a:blipFill>
                    </p:spPr>
                    <p:txBody>
                      <a:bodyPr/>
                      <a:lstStyle/>
                      <a:p>
                        <a:r>
                          <a:rPr lang="pt-BR">
                            <a:noFill/>
                          </a:rPr>
                          <a:t> </a:t>
                        </a:r>
                      </a:p>
                    </p:txBody>
                  </p:sp>
                </mc:Fallback>
              </mc:AlternateContent>
            </p:grpSp>
            <p:grpSp>
              <p:nvGrpSpPr>
                <p:cNvPr id="33" name="Agrupar 32">
                  <a:extLst>
                    <a:ext uri="{FF2B5EF4-FFF2-40B4-BE49-F238E27FC236}">
                      <a16:creationId xmlns:a16="http://schemas.microsoft.com/office/drawing/2014/main" id="{B3EACDD7-0C3B-9B30-4587-9E06ADF7B0FE}"/>
                    </a:ext>
                  </a:extLst>
                </p:cNvPr>
                <p:cNvGrpSpPr/>
                <p:nvPr/>
              </p:nvGrpSpPr>
              <p:grpSpPr>
                <a:xfrm>
                  <a:off x="2747088" y="3354538"/>
                  <a:ext cx="296725" cy="262426"/>
                  <a:chOff x="4152133" y="2831580"/>
                  <a:chExt cx="296725" cy="262426"/>
                </a:xfrm>
              </p:grpSpPr>
              <p:sp>
                <p:nvSpPr>
                  <p:cNvPr id="35" name="Elipse 34">
                    <a:extLst>
                      <a:ext uri="{FF2B5EF4-FFF2-40B4-BE49-F238E27FC236}">
                        <a16:creationId xmlns:a16="http://schemas.microsoft.com/office/drawing/2014/main" id="{90D9A60B-6F55-3CF4-7E70-E8C088FB4D64}"/>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CaixaDeTexto 35">
                    <a:extLst>
                      <a:ext uri="{FF2B5EF4-FFF2-40B4-BE49-F238E27FC236}">
                        <a16:creationId xmlns:a16="http://schemas.microsoft.com/office/drawing/2014/main" id="{0EB27490-5DE0-5552-6DA8-DB9FED5FEBD5}"/>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29" name="Agrupar 28">
                <a:extLst>
                  <a:ext uri="{FF2B5EF4-FFF2-40B4-BE49-F238E27FC236}">
                    <a16:creationId xmlns:a16="http://schemas.microsoft.com/office/drawing/2014/main" id="{C93DEAD5-9E33-AEF8-79B7-2CFF09BA7D37}"/>
                  </a:ext>
                </a:extLst>
              </p:cNvPr>
              <p:cNvGrpSpPr/>
              <p:nvPr/>
            </p:nvGrpSpPr>
            <p:grpSpPr>
              <a:xfrm>
                <a:off x="3548709" y="2860442"/>
                <a:ext cx="119435" cy="718554"/>
                <a:chOff x="2259809" y="3032826"/>
                <a:chExt cx="119435" cy="718554"/>
              </a:xfrm>
            </p:grpSpPr>
            <p:cxnSp>
              <p:nvCxnSpPr>
                <p:cNvPr id="30" name="Straight Arrow Connector 8">
                  <a:extLst>
                    <a:ext uri="{FF2B5EF4-FFF2-40B4-BE49-F238E27FC236}">
                      <a16:creationId xmlns:a16="http://schemas.microsoft.com/office/drawing/2014/main" id="{9511F557-5263-7931-BFAE-99AA0411EB27}"/>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31" name="Straight Arrow Connector 8">
                  <a:extLst>
                    <a:ext uri="{FF2B5EF4-FFF2-40B4-BE49-F238E27FC236}">
                      <a16:creationId xmlns:a16="http://schemas.microsoft.com/office/drawing/2014/main" id="{2FFCE27F-CB46-15AE-4191-42145F5A7AFD}"/>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39" name="Agrupar 38">
              <a:extLst>
                <a:ext uri="{FF2B5EF4-FFF2-40B4-BE49-F238E27FC236}">
                  <a16:creationId xmlns:a16="http://schemas.microsoft.com/office/drawing/2014/main" id="{6CEE0805-60BF-9FBB-C5DB-0335E97842CD}"/>
                </a:ext>
              </a:extLst>
            </p:cNvPr>
            <p:cNvGrpSpPr/>
            <p:nvPr/>
          </p:nvGrpSpPr>
          <p:grpSpPr>
            <a:xfrm>
              <a:off x="2945967" y="2418531"/>
              <a:ext cx="614652" cy="718554"/>
              <a:chOff x="3294434" y="2860442"/>
              <a:chExt cx="614652" cy="718554"/>
            </a:xfrm>
          </p:grpSpPr>
          <p:grpSp>
            <p:nvGrpSpPr>
              <p:cNvPr id="40" name="Agrupar 39">
                <a:extLst>
                  <a:ext uri="{FF2B5EF4-FFF2-40B4-BE49-F238E27FC236}">
                    <a16:creationId xmlns:a16="http://schemas.microsoft.com/office/drawing/2014/main" id="{5E792FA8-6BA9-7E3D-E4BD-88DC067FF281}"/>
                  </a:ext>
                </a:extLst>
              </p:cNvPr>
              <p:cNvGrpSpPr/>
              <p:nvPr/>
            </p:nvGrpSpPr>
            <p:grpSpPr>
              <a:xfrm>
                <a:off x="3294434" y="2915214"/>
                <a:ext cx="614652" cy="604140"/>
                <a:chOff x="2429161" y="3354538"/>
                <a:chExt cx="614652" cy="604140"/>
              </a:xfrm>
            </p:grpSpPr>
            <p:grpSp>
              <p:nvGrpSpPr>
                <p:cNvPr id="44" name="Agrupar 43">
                  <a:extLst>
                    <a:ext uri="{FF2B5EF4-FFF2-40B4-BE49-F238E27FC236}">
                      <a16:creationId xmlns:a16="http://schemas.microsoft.com/office/drawing/2014/main" id="{349F9D94-7D82-B52A-0159-80B222660FAB}"/>
                    </a:ext>
                  </a:extLst>
                </p:cNvPr>
                <p:cNvGrpSpPr/>
                <p:nvPr/>
              </p:nvGrpSpPr>
              <p:grpSpPr>
                <a:xfrm>
                  <a:off x="2429161" y="3697068"/>
                  <a:ext cx="309647" cy="261610"/>
                  <a:chOff x="3834206" y="3174110"/>
                  <a:chExt cx="309647" cy="261610"/>
                </a:xfrm>
              </p:grpSpPr>
              <p:sp>
                <p:nvSpPr>
                  <p:cNvPr id="48" name="Elipse 47">
                    <a:extLst>
                      <a:ext uri="{FF2B5EF4-FFF2-40B4-BE49-F238E27FC236}">
                        <a16:creationId xmlns:a16="http://schemas.microsoft.com/office/drawing/2014/main" id="{153B06E9-02F6-CD2D-E15E-5BC12ED00FF2}"/>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7C20E50D-8E93-2745-F83A-891813CE85F2}"/>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49" name="CaixaDeTexto 48">
                        <a:extLst>
                          <a:ext uri="{FF2B5EF4-FFF2-40B4-BE49-F238E27FC236}">
                            <a16:creationId xmlns:a16="http://schemas.microsoft.com/office/drawing/2014/main" id="{7C20E50D-8E93-2745-F83A-891813CE85F2}"/>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6"/>
                        <a:stretch>
                          <a:fillRect/>
                        </a:stretch>
                      </a:blipFill>
                    </p:spPr>
                    <p:txBody>
                      <a:bodyPr/>
                      <a:lstStyle/>
                      <a:p>
                        <a:r>
                          <a:rPr lang="pt-BR">
                            <a:noFill/>
                          </a:rPr>
                          <a:t> </a:t>
                        </a:r>
                      </a:p>
                    </p:txBody>
                  </p:sp>
                </mc:Fallback>
              </mc:AlternateContent>
            </p:grpSp>
            <p:grpSp>
              <p:nvGrpSpPr>
                <p:cNvPr id="45" name="Agrupar 44">
                  <a:extLst>
                    <a:ext uri="{FF2B5EF4-FFF2-40B4-BE49-F238E27FC236}">
                      <a16:creationId xmlns:a16="http://schemas.microsoft.com/office/drawing/2014/main" id="{858E5359-E5DB-A153-8048-063DFC5B8009}"/>
                    </a:ext>
                  </a:extLst>
                </p:cNvPr>
                <p:cNvGrpSpPr/>
                <p:nvPr/>
              </p:nvGrpSpPr>
              <p:grpSpPr>
                <a:xfrm>
                  <a:off x="2747088" y="3354538"/>
                  <a:ext cx="296725" cy="262426"/>
                  <a:chOff x="4152133" y="2831580"/>
                  <a:chExt cx="296725" cy="262426"/>
                </a:xfrm>
              </p:grpSpPr>
              <p:sp>
                <p:nvSpPr>
                  <p:cNvPr id="46" name="Elipse 45">
                    <a:extLst>
                      <a:ext uri="{FF2B5EF4-FFF2-40B4-BE49-F238E27FC236}">
                        <a16:creationId xmlns:a16="http://schemas.microsoft.com/office/drawing/2014/main" id="{8A4EABBB-C3B9-F8DD-DF51-CF715C799D31}"/>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CaixaDeTexto 46">
                    <a:extLst>
                      <a:ext uri="{FF2B5EF4-FFF2-40B4-BE49-F238E27FC236}">
                        <a16:creationId xmlns:a16="http://schemas.microsoft.com/office/drawing/2014/main" id="{86599DF9-562F-AF0D-3C28-E2E8B9EC2FFB}"/>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41" name="Agrupar 40">
                <a:extLst>
                  <a:ext uri="{FF2B5EF4-FFF2-40B4-BE49-F238E27FC236}">
                    <a16:creationId xmlns:a16="http://schemas.microsoft.com/office/drawing/2014/main" id="{B6A61458-B5FB-8B0B-44CB-E3B7235DA41C}"/>
                  </a:ext>
                </a:extLst>
              </p:cNvPr>
              <p:cNvGrpSpPr/>
              <p:nvPr/>
            </p:nvGrpSpPr>
            <p:grpSpPr>
              <a:xfrm>
                <a:off x="3548709" y="2860442"/>
                <a:ext cx="119435" cy="718554"/>
                <a:chOff x="2259809" y="3032826"/>
                <a:chExt cx="119435" cy="718554"/>
              </a:xfrm>
            </p:grpSpPr>
            <p:cxnSp>
              <p:nvCxnSpPr>
                <p:cNvPr id="42" name="Straight Arrow Connector 8">
                  <a:extLst>
                    <a:ext uri="{FF2B5EF4-FFF2-40B4-BE49-F238E27FC236}">
                      <a16:creationId xmlns:a16="http://schemas.microsoft.com/office/drawing/2014/main" id="{FFD412E0-2210-C115-2077-164510EB575C}"/>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43" name="Straight Arrow Connector 8">
                  <a:extLst>
                    <a:ext uri="{FF2B5EF4-FFF2-40B4-BE49-F238E27FC236}">
                      <a16:creationId xmlns:a16="http://schemas.microsoft.com/office/drawing/2014/main" id="{4B4FE43B-8C28-37D4-A9FF-5F886CA69781}"/>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50" name="Agrupar 49">
              <a:extLst>
                <a:ext uri="{FF2B5EF4-FFF2-40B4-BE49-F238E27FC236}">
                  <a16:creationId xmlns:a16="http://schemas.microsoft.com/office/drawing/2014/main" id="{740A73B7-22D0-8127-137C-21C0370BF32B}"/>
                </a:ext>
              </a:extLst>
            </p:cNvPr>
            <p:cNvGrpSpPr/>
            <p:nvPr/>
          </p:nvGrpSpPr>
          <p:grpSpPr>
            <a:xfrm>
              <a:off x="3120650" y="2641613"/>
              <a:ext cx="614652" cy="718554"/>
              <a:chOff x="3294434" y="2860442"/>
              <a:chExt cx="614652" cy="718554"/>
            </a:xfrm>
          </p:grpSpPr>
          <p:grpSp>
            <p:nvGrpSpPr>
              <p:cNvPr id="51" name="Agrupar 50">
                <a:extLst>
                  <a:ext uri="{FF2B5EF4-FFF2-40B4-BE49-F238E27FC236}">
                    <a16:creationId xmlns:a16="http://schemas.microsoft.com/office/drawing/2014/main" id="{FC2E6358-1562-1CDB-65FF-3A39E07F446D}"/>
                  </a:ext>
                </a:extLst>
              </p:cNvPr>
              <p:cNvGrpSpPr/>
              <p:nvPr/>
            </p:nvGrpSpPr>
            <p:grpSpPr>
              <a:xfrm>
                <a:off x="3294434" y="2915214"/>
                <a:ext cx="614652" cy="604140"/>
                <a:chOff x="2429161" y="3354538"/>
                <a:chExt cx="614652" cy="604140"/>
              </a:xfrm>
            </p:grpSpPr>
            <p:grpSp>
              <p:nvGrpSpPr>
                <p:cNvPr id="55" name="Agrupar 54">
                  <a:extLst>
                    <a:ext uri="{FF2B5EF4-FFF2-40B4-BE49-F238E27FC236}">
                      <a16:creationId xmlns:a16="http://schemas.microsoft.com/office/drawing/2014/main" id="{2075525C-9F0D-57A9-CF07-F6DE0856563C}"/>
                    </a:ext>
                  </a:extLst>
                </p:cNvPr>
                <p:cNvGrpSpPr/>
                <p:nvPr/>
              </p:nvGrpSpPr>
              <p:grpSpPr>
                <a:xfrm>
                  <a:off x="2429161" y="3697068"/>
                  <a:ext cx="309647" cy="261610"/>
                  <a:chOff x="3834206" y="3174110"/>
                  <a:chExt cx="309647" cy="261610"/>
                </a:xfrm>
              </p:grpSpPr>
              <p:sp>
                <p:nvSpPr>
                  <p:cNvPr id="59" name="Elipse 58">
                    <a:extLst>
                      <a:ext uri="{FF2B5EF4-FFF2-40B4-BE49-F238E27FC236}">
                        <a16:creationId xmlns:a16="http://schemas.microsoft.com/office/drawing/2014/main" id="{10729571-B661-23F8-860C-A1BD136B07ED}"/>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60" name="CaixaDeTexto 59">
                        <a:extLst>
                          <a:ext uri="{FF2B5EF4-FFF2-40B4-BE49-F238E27FC236}">
                            <a16:creationId xmlns:a16="http://schemas.microsoft.com/office/drawing/2014/main" id="{8BAEB99A-0661-83CF-17DC-07CAE616B384}"/>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60" name="CaixaDeTexto 59">
                        <a:extLst>
                          <a:ext uri="{FF2B5EF4-FFF2-40B4-BE49-F238E27FC236}">
                            <a16:creationId xmlns:a16="http://schemas.microsoft.com/office/drawing/2014/main" id="{8BAEB99A-0661-83CF-17DC-07CAE616B384}"/>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7"/>
                        <a:stretch>
                          <a:fillRect/>
                        </a:stretch>
                      </a:blipFill>
                    </p:spPr>
                    <p:txBody>
                      <a:bodyPr/>
                      <a:lstStyle/>
                      <a:p>
                        <a:r>
                          <a:rPr lang="pt-BR">
                            <a:noFill/>
                          </a:rPr>
                          <a:t> </a:t>
                        </a:r>
                      </a:p>
                    </p:txBody>
                  </p:sp>
                </mc:Fallback>
              </mc:AlternateContent>
            </p:grpSp>
            <p:grpSp>
              <p:nvGrpSpPr>
                <p:cNvPr id="56" name="Agrupar 55">
                  <a:extLst>
                    <a:ext uri="{FF2B5EF4-FFF2-40B4-BE49-F238E27FC236}">
                      <a16:creationId xmlns:a16="http://schemas.microsoft.com/office/drawing/2014/main" id="{223276EC-11AD-9EC3-4A43-94B7E4A9A771}"/>
                    </a:ext>
                  </a:extLst>
                </p:cNvPr>
                <p:cNvGrpSpPr/>
                <p:nvPr/>
              </p:nvGrpSpPr>
              <p:grpSpPr>
                <a:xfrm>
                  <a:off x="2747088" y="3354538"/>
                  <a:ext cx="296725" cy="262426"/>
                  <a:chOff x="4152133" y="2831580"/>
                  <a:chExt cx="296725" cy="262426"/>
                </a:xfrm>
              </p:grpSpPr>
              <p:sp>
                <p:nvSpPr>
                  <p:cNvPr id="57" name="Elipse 56">
                    <a:extLst>
                      <a:ext uri="{FF2B5EF4-FFF2-40B4-BE49-F238E27FC236}">
                        <a16:creationId xmlns:a16="http://schemas.microsoft.com/office/drawing/2014/main" id="{5297E19E-6547-F66B-0E98-5575FC499353}"/>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8640832B-469B-C618-8CED-DFC4F733E726}"/>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52" name="Agrupar 51">
                <a:extLst>
                  <a:ext uri="{FF2B5EF4-FFF2-40B4-BE49-F238E27FC236}">
                    <a16:creationId xmlns:a16="http://schemas.microsoft.com/office/drawing/2014/main" id="{28076E17-0431-CBFF-05B9-DBDA7B9770B2}"/>
                  </a:ext>
                </a:extLst>
              </p:cNvPr>
              <p:cNvGrpSpPr/>
              <p:nvPr/>
            </p:nvGrpSpPr>
            <p:grpSpPr>
              <a:xfrm>
                <a:off x="3548709" y="2860442"/>
                <a:ext cx="119435" cy="718554"/>
                <a:chOff x="2259809" y="3032826"/>
                <a:chExt cx="119435" cy="718554"/>
              </a:xfrm>
            </p:grpSpPr>
            <p:cxnSp>
              <p:nvCxnSpPr>
                <p:cNvPr id="53" name="Straight Arrow Connector 8">
                  <a:extLst>
                    <a:ext uri="{FF2B5EF4-FFF2-40B4-BE49-F238E27FC236}">
                      <a16:creationId xmlns:a16="http://schemas.microsoft.com/office/drawing/2014/main" id="{18771007-AB73-E831-B7F6-7AD6E61B7334}"/>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54" name="Straight Arrow Connector 8">
                  <a:extLst>
                    <a:ext uri="{FF2B5EF4-FFF2-40B4-BE49-F238E27FC236}">
                      <a16:creationId xmlns:a16="http://schemas.microsoft.com/office/drawing/2014/main" id="{8ED13718-8206-9105-071B-4565BB39010F}"/>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nvGrpSpPr>
            <p:cNvPr id="69" name="Agrupar 68">
              <a:extLst>
                <a:ext uri="{FF2B5EF4-FFF2-40B4-BE49-F238E27FC236}">
                  <a16:creationId xmlns:a16="http://schemas.microsoft.com/office/drawing/2014/main" id="{FFA3F77B-40C9-97FB-892D-1F65283CC553}"/>
                </a:ext>
              </a:extLst>
            </p:cNvPr>
            <p:cNvGrpSpPr/>
            <p:nvPr/>
          </p:nvGrpSpPr>
          <p:grpSpPr>
            <a:xfrm>
              <a:off x="3314768" y="2898801"/>
              <a:ext cx="614652" cy="718554"/>
              <a:chOff x="3294434" y="2860442"/>
              <a:chExt cx="614652" cy="718554"/>
            </a:xfrm>
          </p:grpSpPr>
          <p:grpSp>
            <p:nvGrpSpPr>
              <p:cNvPr id="70" name="Agrupar 69">
                <a:extLst>
                  <a:ext uri="{FF2B5EF4-FFF2-40B4-BE49-F238E27FC236}">
                    <a16:creationId xmlns:a16="http://schemas.microsoft.com/office/drawing/2014/main" id="{0C4AC0DB-F278-C572-BE47-D2313D73E091}"/>
                  </a:ext>
                </a:extLst>
              </p:cNvPr>
              <p:cNvGrpSpPr/>
              <p:nvPr/>
            </p:nvGrpSpPr>
            <p:grpSpPr>
              <a:xfrm>
                <a:off x="3294434" y="2915214"/>
                <a:ext cx="614652" cy="604140"/>
                <a:chOff x="2429161" y="3354538"/>
                <a:chExt cx="614652" cy="604140"/>
              </a:xfrm>
            </p:grpSpPr>
            <p:grpSp>
              <p:nvGrpSpPr>
                <p:cNvPr id="74" name="Agrupar 73">
                  <a:extLst>
                    <a:ext uri="{FF2B5EF4-FFF2-40B4-BE49-F238E27FC236}">
                      <a16:creationId xmlns:a16="http://schemas.microsoft.com/office/drawing/2014/main" id="{5ED89753-906A-249F-0F65-4D1A7CA3C1DB}"/>
                    </a:ext>
                  </a:extLst>
                </p:cNvPr>
                <p:cNvGrpSpPr/>
                <p:nvPr/>
              </p:nvGrpSpPr>
              <p:grpSpPr>
                <a:xfrm>
                  <a:off x="2429161" y="3697068"/>
                  <a:ext cx="309647" cy="261610"/>
                  <a:chOff x="3834206" y="3174110"/>
                  <a:chExt cx="309647" cy="261610"/>
                </a:xfrm>
              </p:grpSpPr>
              <p:sp>
                <p:nvSpPr>
                  <p:cNvPr id="81" name="Elipse 80">
                    <a:extLst>
                      <a:ext uri="{FF2B5EF4-FFF2-40B4-BE49-F238E27FC236}">
                        <a16:creationId xmlns:a16="http://schemas.microsoft.com/office/drawing/2014/main" id="{CAA6562E-D7C3-1F31-B7C5-31EBD4F2A99C}"/>
                      </a:ext>
                    </a:extLst>
                  </p:cNvPr>
                  <p:cNvSpPr>
                    <a:spLocks noChangeAspect="1"/>
                  </p:cNvSpPr>
                  <p:nvPr/>
                </p:nvSpPr>
                <p:spPr>
                  <a:xfrm>
                    <a:off x="4035853" y="3175850"/>
                    <a:ext cx="108000" cy="108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83" name="CaixaDeTexto 82">
                        <a:extLst>
                          <a:ext uri="{FF2B5EF4-FFF2-40B4-BE49-F238E27FC236}">
                            <a16:creationId xmlns:a16="http://schemas.microsoft.com/office/drawing/2014/main" id="{40E18F68-2C0E-CA03-4AE6-C0D26CA6B053}"/>
                          </a:ext>
                        </a:extLst>
                      </p:cNvPr>
                      <p:cNvSpPr txBox="1"/>
                      <p:nvPr/>
                    </p:nvSpPr>
                    <p:spPr>
                      <a:xfrm>
                        <a:off x="3834206" y="3174110"/>
                        <a:ext cx="29633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100" b="0" i="1" smtClean="0">
                                  <a:latin typeface="Cambria Math" panose="02040503050406030204" pitchFamily="18" charset="0"/>
                                </a:rPr>
                                <m:t>𝑒</m:t>
                              </m:r>
                            </m:oMath>
                          </m:oMathPara>
                        </a14:m>
                        <a:endParaRPr lang="pt-BR" sz="1100" dirty="0"/>
                      </a:p>
                    </p:txBody>
                  </p:sp>
                </mc:Choice>
                <mc:Fallback xmlns="">
                  <p:sp>
                    <p:nvSpPr>
                      <p:cNvPr id="83" name="CaixaDeTexto 82">
                        <a:extLst>
                          <a:ext uri="{FF2B5EF4-FFF2-40B4-BE49-F238E27FC236}">
                            <a16:creationId xmlns:a16="http://schemas.microsoft.com/office/drawing/2014/main" id="{40E18F68-2C0E-CA03-4AE6-C0D26CA6B053}"/>
                          </a:ext>
                        </a:extLst>
                      </p:cNvPr>
                      <p:cNvSpPr txBox="1">
                        <a:spLocks noRot="1" noChangeAspect="1" noMove="1" noResize="1" noEditPoints="1" noAdjustHandles="1" noChangeArrowheads="1" noChangeShapeType="1" noTextEdit="1"/>
                      </p:cNvSpPr>
                      <p:nvPr/>
                    </p:nvSpPr>
                    <p:spPr>
                      <a:xfrm>
                        <a:off x="3834206" y="3174110"/>
                        <a:ext cx="296333" cy="261610"/>
                      </a:xfrm>
                      <a:prstGeom prst="rect">
                        <a:avLst/>
                      </a:prstGeom>
                      <a:blipFill>
                        <a:blip r:embed="rId8"/>
                        <a:stretch>
                          <a:fillRect/>
                        </a:stretch>
                      </a:blipFill>
                    </p:spPr>
                    <p:txBody>
                      <a:bodyPr/>
                      <a:lstStyle/>
                      <a:p>
                        <a:r>
                          <a:rPr lang="pt-BR">
                            <a:noFill/>
                          </a:rPr>
                          <a:t> </a:t>
                        </a:r>
                      </a:p>
                    </p:txBody>
                  </p:sp>
                </mc:Fallback>
              </mc:AlternateContent>
            </p:grpSp>
            <p:grpSp>
              <p:nvGrpSpPr>
                <p:cNvPr id="75" name="Agrupar 74">
                  <a:extLst>
                    <a:ext uri="{FF2B5EF4-FFF2-40B4-BE49-F238E27FC236}">
                      <a16:creationId xmlns:a16="http://schemas.microsoft.com/office/drawing/2014/main" id="{F1820D3A-2DAD-51EA-3DAE-EB25DF1D8D1D}"/>
                    </a:ext>
                  </a:extLst>
                </p:cNvPr>
                <p:cNvGrpSpPr/>
                <p:nvPr/>
              </p:nvGrpSpPr>
              <p:grpSpPr>
                <a:xfrm>
                  <a:off x="2747088" y="3354538"/>
                  <a:ext cx="296725" cy="262426"/>
                  <a:chOff x="4152133" y="2831580"/>
                  <a:chExt cx="296725" cy="262426"/>
                </a:xfrm>
              </p:grpSpPr>
              <p:sp>
                <p:nvSpPr>
                  <p:cNvPr id="76" name="Elipse 75">
                    <a:extLst>
                      <a:ext uri="{FF2B5EF4-FFF2-40B4-BE49-F238E27FC236}">
                        <a16:creationId xmlns:a16="http://schemas.microsoft.com/office/drawing/2014/main" id="{F50BF944-6C95-17FC-4428-590C8341CED3}"/>
                      </a:ext>
                    </a:extLst>
                  </p:cNvPr>
                  <p:cNvSpPr>
                    <a:spLocks noChangeAspect="1"/>
                  </p:cNvSpPr>
                  <p:nvPr/>
                </p:nvSpPr>
                <p:spPr>
                  <a:xfrm>
                    <a:off x="4152133" y="2986006"/>
                    <a:ext cx="108000" cy="108000"/>
                  </a:xfrm>
                  <a:prstGeom prst="ellipse">
                    <a:avLst/>
                  </a:prstGeom>
                  <a:noFill/>
                  <a:ln>
                    <a:solidFill>
                      <a:sysClr val="window" lastClr="FFFFFF">
                        <a:lumMod val="95000"/>
                      </a:sys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CaixaDeTexto 79">
                    <a:extLst>
                      <a:ext uri="{FF2B5EF4-FFF2-40B4-BE49-F238E27FC236}">
                        <a16:creationId xmlns:a16="http://schemas.microsoft.com/office/drawing/2014/main" id="{F7083266-193A-7A60-2FDE-629C0107D643}"/>
                      </a:ext>
                    </a:extLst>
                  </p:cNvPr>
                  <p:cNvSpPr txBox="1"/>
                  <p:nvPr/>
                </p:nvSpPr>
                <p:spPr>
                  <a:xfrm>
                    <a:off x="4193660" y="2831580"/>
                    <a:ext cx="255198" cy="246221"/>
                  </a:xfrm>
                  <a:prstGeom prst="rect">
                    <a:avLst/>
                  </a:prstGeom>
                  <a:noFill/>
                </p:spPr>
                <p:txBody>
                  <a:bodyPr wrap="none" rtlCol="0">
                    <a:spAutoFit/>
                  </a:bodyPr>
                  <a:lstStyle/>
                  <a:p>
                    <a:r>
                      <a:rPr lang="pt-BR" sz="1000" dirty="0">
                        <a:latin typeface="Arial" panose="020B0604020202020204" pitchFamily="34" charset="0"/>
                        <a:cs typeface="Arial" panose="020B0604020202020204" pitchFamily="34" charset="0"/>
                      </a:rPr>
                      <a:t>h</a:t>
                    </a:r>
                  </a:p>
                </p:txBody>
              </p:sp>
            </p:grpSp>
          </p:grpSp>
          <p:grpSp>
            <p:nvGrpSpPr>
              <p:cNvPr id="71" name="Agrupar 70">
                <a:extLst>
                  <a:ext uri="{FF2B5EF4-FFF2-40B4-BE49-F238E27FC236}">
                    <a16:creationId xmlns:a16="http://schemas.microsoft.com/office/drawing/2014/main" id="{12C7C77C-FCC2-AABB-BCCA-8183E6A1218D}"/>
                  </a:ext>
                </a:extLst>
              </p:cNvPr>
              <p:cNvGrpSpPr/>
              <p:nvPr/>
            </p:nvGrpSpPr>
            <p:grpSpPr>
              <a:xfrm>
                <a:off x="3548709" y="2860442"/>
                <a:ext cx="119435" cy="718554"/>
                <a:chOff x="2259809" y="3032826"/>
                <a:chExt cx="119435" cy="718554"/>
              </a:xfrm>
            </p:grpSpPr>
            <p:cxnSp>
              <p:nvCxnSpPr>
                <p:cNvPr id="72" name="Straight Arrow Connector 8">
                  <a:extLst>
                    <a:ext uri="{FF2B5EF4-FFF2-40B4-BE49-F238E27FC236}">
                      <a16:creationId xmlns:a16="http://schemas.microsoft.com/office/drawing/2014/main" id="{C165E3EF-7EC9-0E12-8341-93A2F5FD3BB6}"/>
                    </a:ext>
                  </a:extLst>
                </p:cNvPr>
                <p:cNvCxnSpPr>
                  <a:cxnSpLocks/>
                </p:cNvCxnSpPr>
                <p:nvPr/>
              </p:nvCxnSpPr>
              <p:spPr>
                <a:xfrm flipV="1">
                  <a:off x="2379244" y="3032826"/>
                  <a:ext cx="0" cy="180000"/>
                </a:xfrm>
                <a:prstGeom prst="straightConnector1">
                  <a:avLst/>
                </a:prstGeom>
                <a:noFill/>
                <a:ln w="19050" cap="flat" cmpd="sng" algn="ctr">
                  <a:solidFill>
                    <a:schemeClr val="tx1">
                      <a:lumMod val="85000"/>
                    </a:schemeClr>
                  </a:solidFill>
                  <a:prstDash val="solid"/>
                  <a:round/>
                  <a:tailEnd type="arrow" w="sm" len="sm"/>
                </a:ln>
                <a:effectLst/>
              </p:spPr>
            </p:cxnSp>
            <p:cxnSp>
              <p:nvCxnSpPr>
                <p:cNvPr id="73" name="Straight Arrow Connector 8">
                  <a:extLst>
                    <a:ext uri="{FF2B5EF4-FFF2-40B4-BE49-F238E27FC236}">
                      <a16:creationId xmlns:a16="http://schemas.microsoft.com/office/drawing/2014/main" id="{61FA11F0-F8AC-FD62-F1AC-47793061304E}"/>
                    </a:ext>
                  </a:extLst>
                </p:cNvPr>
                <p:cNvCxnSpPr>
                  <a:cxnSpLocks/>
                </p:cNvCxnSpPr>
                <p:nvPr/>
              </p:nvCxnSpPr>
              <p:spPr>
                <a:xfrm rot="10800000" flipV="1">
                  <a:off x="2259809" y="3571380"/>
                  <a:ext cx="0" cy="180000"/>
                </a:xfrm>
                <a:prstGeom prst="straightConnector1">
                  <a:avLst/>
                </a:prstGeom>
                <a:noFill/>
                <a:ln w="19050" cap="flat" cmpd="sng" algn="ctr">
                  <a:solidFill>
                    <a:schemeClr val="tx1">
                      <a:lumMod val="85000"/>
                    </a:schemeClr>
                  </a:solidFill>
                  <a:prstDash val="solid"/>
                  <a:round/>
                  <a:tailEnd type="arrow" w="sm" len="sm"/>
                </a:ln>
                <a:effectLst/>
              </p:spPr>
            </p:cxnSp>
          </p:grpSp>
        </p:grpSp>
      </p:grpSp>
    </p:spTree>
    <p:extLst>
      <p:ext uri="{BB962C8B-B14F-4D97-AF65-F5344CB8AC3E}">
        <p14:creationId xmlns:p14="http://schemas.microsoft.com/office/powerpoint/2010/main" val="280772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C17515C-AEAE-94A5-0685-CB2CC216A59E}"/>
              </a:ext>
            </a:extLst>
          </p:cNvPr>
          <p:cNvSpPr>
            <a:spLocks noGrp="1"/>
          </p:cNvSpPr>
          <p:nvPr>
            <p:ph type="ctrTitle"/>
          </p:nvPr>
        </p:nvSpPr>
        <p:spPr/>
        <p:txBody>
          <a:bodyPr/>
          <a:lstStyle/>
          <a:p>
            <a:r>
              <a:rPr lang="pt-BR" dirty="0"/>
              <a:t>Silicon </a:t>
            </a:r>
            <a:r>
              <a:rPr lang="pt-BR" dirty="0" err="1"/>
              <a:t>tracker</a:t>
            </a:r>
            <a:r>
              <a:rPr lang="pt-BR" dirty="0"/>
              <a:t> (CMS)</a:t>
            </a:r>
          </a:p>
        </p:txBody>
      </p:sp>
      <p:sp>
        <p:nvSpPr>
          <p:cNvPr id="5" name="Slide Number Placeholder 4"/>
          <p:cNvSpPr>
            <a:spLocks noGrp="1"/>
          </p:cNvSpPr>
          <p:nvPr>
            <p:ph type="sldNum" sz="quarter" idx="4294967295"/>
          </p:nvPr>
        </p:nvSpPr>
        <p:spPr>
          <a:xfrm>
            <a:off x="11784013" y="5607050"/>
            <a:ext cx="407987" cy="365125"/>
          </a:xfrm>
        </p:spPr>
        <p:txBody>
          <a:bodyPr/>
          <a:lstStyle/>
          <a:p>
            <a:fld id="{9A9F2223-976F-BF4D-960B-C54E3C19200D}" type="slidenum">
              <a:rPr lang="en-US" smtClean="0"/>
              <a:t>23</a:t>
            </a:fld>
            <a:endParaRPr lang="en-US"/>
          </a:p>
        </p:txBody>
      </p:sp>
      <p:pic>
        <p:nvPicPr>
          <p:cNvPr id="7" name="Picture 6"/>
          <p:cNvPicPr>
            <a:picLocks noChangeAspect="1"/>
          </p:cNvPicPr>
          <p:nvPr/>
        </p:nvPicPr>
        <p:blipFill>
          <a:blip r:embed="rId2"/>
          <a:stretch>
            <a:fillRect/>
          </a:stretch>
        </p:blipFill>
        <p:spPr>
          <a:xfrm>
            <a:off x="1958181" y="1139472"/>
            <a:ext cx="8603203" cy="5385745"/>
          </a:xfrm>
          <a:prstGeom prst="rect">
            <a:avLst/>
          </a:prstGeom>
          <a:solidFill>
            <a:schemeClr val="tx1"/>
          </a:solidFill>
        </p:spPr>
      </p:pic>
    </p:spTree>
    <p:extLst>
      <p:ext uri="{BB962C8B-B14F-4D97-AF65-F5344CB8AC3E}">
        <p14:creationId xmlns:p14="http://schemas.microsoft.com/office/powerpoint/2010/main" val="3332698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A1E5B-BDE9-4DE0-D9AC-F0CD5EA1ED47}"/>
            </a:ext>
          </a:extLst>
        </p:cNvPr>
        <p:cNvGrpSpPr/>
        <p:nvPr/>
      </p:nvGrpSpPr>
      <p:grpSpPr>
        <a:xfrm>
          <a:off x="0" y="0"/>
          <a:ext cx="0" cy="0"/>
          <a:chOff x="0" y="0"/>
          <a:chExt cx="0" cy="0"/>
        </a:xfrm>
      </p:grpSpPr>
      <p:pic>
        <p:nvPicPr>
          <p:cNvPr id="2" name="Imagem 1" descr="Uma imagem contendo torre&#10;&#10;Descrição gerada automaticamente">
            <a:extLst>
              <a:ext uri="{FF2B5EF4-FFF2-40B4-BE49-F238E27FC236}">
                <a16:creationId xmlns:a16="http://schemas.microsoft.com/office/drawing/2014/main" id="{06292EE5-3E0E-F461-93AF-D3EBBF1EA084}"/>
              </a:ext>
            </a:extLst>
          </p:cNvPr>
          <p:cNvPicPr>
            <a:picLocks noChangeAspect="1"/>
          </p:cNvPicPr>
          <p:nvPr/>
        </p:nvPicPr>
        <p:blipFill>
          <a:blip r:embed="rId2"/>
          <a:stretch>
            <a:fillRect/>
          </a:stretch>
        </p:blipFill>
        <p:spPr>
          <a:xfrm>
            <a:off x="2149731" y="1185064"/>
            <a:ext cx="7892537" cy="5289977"/>
          </a:xfrm>
          <a:prstGeom prst="rect">
            <a:avLst/>
          </a:prstGeom>
        </p:spPr>
      </p:pic>
      <p:sp>
        <p:nvSpPr>
          <p:cNvPr id="3" name="Título 2">
            <a:extLst>
              <a:ext uri="{FF2B5EF4-FFF2-40B4-BE49-F238E27FC236}">
                <a16:creationId xmlns:a16="http://schemas.microsoft.com/office/drawing/2014/main" id="{918300F3-594B-B843-44B3-5D2723D99FE8}"/>
              </a:ext>
            </a:extLst>
          </p:cNvPr>
          <p:cNvSpPr>
            <a:spLocks noGrp="1"/>
          </p:cNvSpPr>
          <p:nvPr>
            <p:ph type="ctrTitle"/>
          </p:nvPr>
        </p:nvSpPr>
        <p:spPr/>
        <p:txBody>
          <a:bodyPr/>
          <a:lstStyle/>
          <a:p>
            <a:r>
              <a:rPr lang="pt-BR" dirty="0"/>
              <a:t>Silicon </a:t>
            </a:r>
            <a:r>
              <a:rPr lang="pt-BR" dirty="0" err="1"/>
              <a:t>tracker</a:t>
            </a:r>
            <a:r>
              <a:rPr lang="pt-BR" dirty="0"/>
              <a:t> (CMS)</a:t>
            </a:r>
          </a:p>
        </p:txBody>
      </p:sp>
      <p:sp>
        <p:nvSpPr>
          <p:cNvPr id="5" name="Slide Number Placeholder 4">
            <a:extLst>
              <a:ext uri="{FF2B5EF4-FFF2-40B4-BE49-F238E27FC236}">
                <a16:creationId xmlns:a16="http://schemas.microsoft.com/office/drawing/2014/main" id="{7AEE5C2D-FE32-62F7-EDDF-9468F0440147}"/>
              </a:ext>
            </a:extLst>
          </p:cNvPr>
          <p:cNvSpPr>
            <a:spLocks noGrp="1"/>
          </p:cNvSpPr>
          <p:nvPr>
            <p:ph type="sldNum" sz="quarter" idx="4294967295"/>
          </p:nvPr>
        </p:nvSpPr>
        <p:spPr>
          <a:xfrm>
            <a:off x="11784013" y="5607050"/>
            <a:ext cx="407987" cy="365125"/>
          </a:xfrm>
        </p:spPr>
        <p:txBody>
          <a:bodyPr/>
          <a:lstStyle/>
          <a:p>
            <a:fld id="{9A9F2223-976F-BF4D-960B-C54E3C19200D}" type="slidenum">
              <a:rPr lang="en-US" smtClean="0"/>
              <a:t>24</a:t>
            </a:fld>
            <a:endParaRPr lang="en-US"/>
          </a:p>
        </p:txBody>
      </p:sp>
      <p:grpSp>
        <p:nvGrpSpPr>
          <p:cNvPr id="15" name="Agrupar 14">
            <a:extLst>
              <a:ext uri="{FF2B5EF4-FFF2-40B4-BE49-F238E27FC236}">
                <a16:creationId xmlns:a16="http://schemas.microsoft.com/office/drawing/2014/main" id="{60F645C4-4820-2904-CDDD-947646B9C236}"/>
              </a:ext>
            </a:extLst>
          </p:cNvPr>
          <p:cNvGrpSpPr/>
          <p:nvPr/>
        </p:nvGrpSpPr>
        <p:grpSpPr>
          <a:xfrm>
            <a:off x="4757854" y="66907"/>
            <a:ext cx="7382107" cy="4141923"/>
            <a:chOff x="4757854" y="66907"/>
            <a:chExt cx="7382107" cy="4141923"/>
          </a:xfrm>
        </p:grpSpPr>
        <p:pic>
          <p:nvPicPr>
            <p:cNvPr id="4" name="Imagem 3" descr="Uma imagem contendo torre&#10;&#10;Descrição gerada automaticamente">
              <a:extLst>
                <a:ext uri="{FF2B5EF4-FFF2-40B4-BE49-F238E27FC236}">
                  <a16:creationId xmlns:a16="http://schemas.microsoft.com/office/drawing/2014/main" id="{BFC9E50D-CC0D-5FA3-06B8-FAD3D08D18D0}"/>
                </a:ext>
              </a:extLst>
            </p:cNvPr>
            <p:cNvPicPr>
              <a:picLocks noChangeAspect="1"/>
            </p:cNvPicPr>
            <p:nvPr/>
          </p:nvPicPr>
          <p:blipFill>
            <a:blip r:embed="rId2"/>
            <a:srcRect l="33140" t="38168" r="50000" b="42579"/>
            <a:stretch/>
          </p:blipFill>
          <p:spPr>
            <a:xfrm>
              <a:off x="7746380" y="70623"/>
              <a:ext cx="4393581" cy="3362685"/>
            </a:xfrm>
            <a:prstGeom prst="rect">
              <a:avLst/>
            </a:prstGeom>
          </p:spPr>
        </p:pic>
        <p:cxnSp>
          <p:nvCxnSpPr>
            <p:cNvPr id="11" name="Conector reto 10">
              <a:extLst>
                <a:ext uri="{FF2B5EF4-FFF2-40B4-BE49-F238E27FC236}">
                  <a16:creationId xmlns:a16="http://schemas.microsoft.com/office/drawing/2014/main" id="{980EAF2C-94D2-A6FC-9703-A4F65079DCEB}"/>
                </a:ext>
              </a:extLst>
            </p:cNvPr>
            <p:cNvCxnSpPr/>
            <p:nvPr/>
          </p:nvCxnSpPr>
          <p:spPr>
            <a:xfrm flipH="1">
              <a:off x="4757854" y="66907"/>
              <a:ext cx="2988526" cy="3122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1BB473F4-630F-D7E7-F951-01E8D8729590}"/>
                </a:ext>
              </a:extLst>
            </p:cNvPr>
            <p:cNvCxnSpPr>
              <a:cxnSpLocks/>
            </p:cNvCxnSpPr>
            <p:nvPr/>
          </p:nvCxnSpPr>
          <p:spPr>
            <a:xfrm flipH="1">
              <a:off x="6095999" y="3437024"/>
              <a:ext cx="6043962" cy="77180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1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7CEE9E-D30E-51F5-4503-5A99ED57BEC8}"/>
              </a:ext>
            </a:extLst>
          </p:cNvPr>
          <p:cNvSpPr>
            <a:spLocks noGrp="1"/>
          </p:cNvSpPr>
          <p:nvPr>
            <p:ph type="ctrTitle"/>
          </p:nvPr>
        </p:nvSpPr>
        <p:spPr/>
        <p:txBody>
          <a:bodyPr/>
          <a:lstStyle/>
          <a:p>
            <a:endParaRPr lang="pt-BR"/>
          </a:p>
        </p:txBody>
      </p:sp>
      <p:pic>
        <p:nvPicPr>
          <p:cNvPr id="5" name="Imagem 4" descr="Gráfico, Diagrama&#10;&#10;Descrição gerada automaticamente">
            <a:extLst>
              <a:ext uri="{FF2B5EF4-FFF2-40B4-BE49-F238E27FC236}">
                <a16:creationId xmlns:a16="http://schemas.microsoft.com/office/drawing/2014/main" id="{ED1A8CEB-5B35-2CC1-B3A8-F1B98DF58681}"/>
              </a:ext>
            </a:extLst>
          </p:cNvPr>
          <p:cNvPicPr>
            <a:picLocks noChangeAspect="1"/>
          </p:cNvPicPr>
          <p:nvPr/>
        </p:nvPicPr>
        <p:blipFill>
          <a:blip r:embed="rId2"/>
          <a:stretch>
            <a:fillRect/>
          </a:stretch>
        </p:blipFill>
        <p:spPr>
          <a:xfrm>
            <a:off x="1632166" y="477910"/>
            <a:ext cx="8927667" cy="5902180"/>
          </a:xfrm>
          <a:prstGeom prst="rect">
            <a:avLst/>
          </a:prstGeom>
        </p:spPr>
      </p:pic>
    </p:spTree>
    <p:extLst>
      <p:ext uri="{BB962C8B-B14F-4D97-AF65-F5344CB8AC3E}">
        <p14:creationId xmlns:p14="http://schemas.microsoft.com/office/powerpoint/2010/main" val="17951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2018" name="Rectangle 2"/>
          <p:cNvSpPr>
            <a:spLocks noGrp="1" noChangeArrowheads="1"/>
          </p:cNvSpPr>
          <p:nvPr>
            <p:ph type="ctrTitle"/>
          </p:nvPr>
        </p:nvSpPr>
        <p:spPr/>
        <p:txBody>
          <a:bodyPr/>
          <a:lstStyle/>
          <a:p>
            <a:r>
              <a:rPr lang="en-US" dirty="0"/>
              <a:t>Layout of CMS Tracker</a:t>
            </a:r>
          </a:p>
        </p:txBody>
      </p:sp>
      <p:sp>
        <p:nvSpPr>
          <p:cNvPr id="15"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F54ECAA6-E0B8-864F-8020-FE6D7502D19C}" type="slidenum">
              <a:rPr lang="en-US">
                <a:solidFill>
                  <a:srgbClr val="000000"/>
                </a:solidFill>
              </a:rPr>
              <a:pPr/>
              <a:t>26</a:t>
            </a:fld>
            <a:endParaRPr lang="en-US">
              <a:solidFill>
                <a:srgbClr val="000000"/>
              </a:solidFill>
            </a:endParaRPr>
          </a:p>
        </p:txBody>
      </p:sp>
      <p:sp>
        <p:nvSpPr>
          <p:cNvPr id="1622019" name="Text Box 3"/>
          <p:cNvSpPr txBox="1">
            <a:spLocks noChangeArrowheads="1"/>
          </p:cNvSpPr>
          <p:nvPr/>
        </p:nvSpPr>
        <p:spPr bwMode="auto">
          <a:xfrm>
            <a:off x="3346452" y="4840786"/>
            <a:ext cx="5773737"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r>
              <a:rPr lang="en-US" sz="2000" b="1" dirty="0">
                <a:solidFill>
                  <a:srgbClr val="0033CC"/>
                </a:solidFill>
                <a:latin typeface="Helvetica" charset="0"/>
                <a:ea typeface="ＭＳ Ｐゴシック" charset="0"/>
              </a:rPr>
              <a:t>Si pixels surrounded by silicon strip detectors</a:t>
            </a:r>
          </a:p>
        </p:txBody>
      </p:sp>
      <p:sp>
        <p:nvSpPr>
          <p:cNvPr id="1622020" name="Text Box 4"/>
          <p:cNvSpPr txBox="1">
            <a:spLocks noChangeArrowheads="1"/>
          </p:cNvSpPr>
          <p:nvPr/>
        </p:nvSpPr>
        <p:spPr bwMode="auto">
          <a:xfrm>
            <a:off x="2196307" y="5450327"/>
            <a:ext cx="8462962"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lang="en-US" dirty="0">
                <a:solidFill>
                  <a:srgbClr val="CC0000"/>
                </a:solidFill>
                <a:latin typeface="Helvetica" charset="0"/>
                <a:ea typeface="ＭＳ Ｐゴシック" charset="0"/>
              </a:rPr>
              <a:t>Pixels:</a:t>
            </a:r>
            <a:r>
              <a:rPr lang="en-US" dirty="0">
                <a:solidFill>
                  <a:srgbClr val="000000"/>
                </a:solidFill>
                <a:latin typeface="Helvetica" charset="0"/>
                <a:ea typeface="ＭＳ Ｐゴシック" charset="0"/>
              </a:rPr>
              <a:t> </a:t>
            </a:r>
            <a:r>
              <a:rPr lang="en-US" dirty="0">
                <a:solidFill>
                  <a:srgbClr val="0033CC"/>
                </a:solidFill>
                <a:latin typeface="Helvetica" charset="0"/>
                <a:ea typeface="ＭＳ Ｐゴシック" charset="0"/>
              </a:rPr>
              <a:t>~ 1 m</a:t>
            </a:r>
            <a:r>
              <a:rPr lang="en-US" baseline="30000" dirty="0">
                <a:solidFill>
                  <a:srgbClr val="0033CC"/>
                </a:solidFill>
                <a:latin typeface="Helvetica" charset="0"/>
                <a:ea typeface="ＭＳ Ｐゴシック" charset="0"/>
              </a:rPr>
              <a:t>2</a:t>
            </a:r>
            <a:r>
              <a:rPr lang="en-US" dirty="0">
                <a:solidFill>
                  <a:srgbClr val="0033CC"/>
                </a:solidFill>
                <a:latin typeface="Helvetica" charset="0"/>
                <a:ea typeface="ＭＳ Ｐゴシック" charset="0"/>
              </a:rPr>
              <a:t> of silicon sensors</a:t>
            </a:r>
            <a:r>
              <a:rPr lang="en-GB" dirty="0">
                <a:solidFill>
                  <a:srgbClr val="0033CC"/>
                </a:solidFill>
                <a:latin typeface="Helvetica" charset="0"/>
                <a:ea typeface="ＭＳ Ｐゴシック" charset="0"/>
              </a:rPr>
              <a:t>, </a:t>
            </a:r>
            <a:r>
              <a:rPr lang="en-US" dirty="0">
                <a:solidFill>
                  <a:srgbClr val="0033CC"/>
                </a:solidFill>
                <a:latin typeface="Helvetica" charset="0"/>
                <a:ea typeface="ＭＳ Ｐゴシック" charset="0"/>
              </a:rPr>
              <a:t>65 M pixels, 100x150 </a:t>
            </a:r>
            <a:r>
              <a:rPr lang="en-US" dirty="0">
                <a:solidFill>
                  <a:srgbClr val="0033CC"/>
                </a:solidFill>
                <a:latin typeface="Symbol" charset="0"/>
                <a:ea typeface="ＭＳ Ｐゴシック" charset="0"/>
                <a:sym typeface="Symbol" charset="0"/>
              </a:rPr>
              <a:t></a:t>
            </a:r>
            <a:r>
              <a:rPr lang="en-US" dirty="0">
                <a:solidFill>
                  <a:srgbClr val="0033CC"/>
                </a:solidFill>
                <a:latin typeface="Helvetica" charset="0"/>
                <a:ea typeface="ＭＳ Ｐゴシック" charset="0"/>
              </a:rPr>
              <a:t>m</a:t>
            </a:r>
            <a:r>
              <a:rPr lang="en-US" baseline="30000" dirty="0">
                <a:solidFill>
                  <a:srgbClr val="0033CC"/>
                </a:solidFill>
                <a:latin typeface="Helvetica" charset="0"/>
                <a:ea typeface="ＭＳ Ｐゴシック" charset="0"/>
              </a:rPr>
              <a:t>2</a:t>
            </a:r>
            <a:r>
              <a:rPr lang="en-GB" dirty="0">
                <a:solidFill>
                  <a:srgbClr val="0033CC"/>
                </a:solidFill>
                <a:latin typeface="Helvetica" charset="0"/>
                <a:ea typeface="ＭＳ Ｐゴシック" charset="0"/>
              </a:rPr>
              <a:t> </a:t>
            </a:r>
            <a:r>
              <a:rPr lang="en-US" dirty="0">
                <a:solidFill>
                  <a:srgbClr val="0033CC"/>
                </a:solidFill>
                <a:latin typeface="Helvetica" charset="0"/>
                <a:ea typeface="ＭＳ Ｐゴシック" charset="0"/>
              </a:rPr>
              <a:t>, r = 4, 7, 11 cm</a:t>
            </a:r>
          </a:p>
          <a:p>
            <a:pPr defTabSz="914400" eaLnBrk="0" fontAlgn="base" hangingPunct="0">
              <a:spcBef>
                <a:spcPct val="0"/>
              </a:spcBef>
              <a:spcAft>
                <a:spcPct val="0"/>
              </a:spcAft>
            </a:pPr>
            <a:r>
              <a:rPr lang="en-US" dirty="0">
                <a:solidFill>
                  <a:srgbClr val="CC0000"/>
                </a:solidFill>
                <a:latin typeface="Helvetica" charset="0"/>
                <a:ea typeface="ＭＳ Ｐゴシック" charset="0"/>
              </a:rPr>
              <a:t>Si</a:t>
            </a:r>
            <a:r>
              <a:rPr lang="en-US" dirty="0">
                <a:solidFill>
                  <a:srgbClr val="CC0000"/>
                </a:solidFill>
                <a:latin typeface="Arial" charset="0"/>
                <a:ea typeface="ＭＳ Ｐゴシック" charset="0"/>
              </a:rPr>
              <a:t> </a:t>
            </a:r>
            <a:r>
              <a:rPr lang="en-US" dirty="0">
                <a:solidFill>
                  <a:srgbClr val="CC0000"/>
                </a:solidFill>
                <a:latin typeface="Symbol" charset="0"/>
                <a:ea typeface="ＭＳ Ｐゴシック" charset="0"/>
                <a:sym typeface="Symbol" charset="0"/>
              </a:rPr>
              <a:t></a:t>
            </a:r>
            <a:r>
              <a:rPr lang="en-US" dirty="0">
                <a:solidFill>
                  <a:srgbClr val="CC0000"/>
                </a:solidFill>
                <a:latin typeface="Helvetica" charset="0"/>
                <a:ea typeface="ＭＳ Ｐゴシック" charset="0"/>
              </a:rPr>
              <a:t>strips : </a:t>
            </a:r>
            <a:r>
              <a:rPr lang="en-US" dirty="0">
                <a:solidFill>
                  <a:srgbClr val="0033CC"/>
                </a:solidFill>
                <a:latin typeface="Helvetica" charset="0"/>
                <a:ea typeface="ＭＳ Ｐゴシック" charset="0"/>
              </a:rPr>
              <a:t>223 m</a:t>
            </a:r>
            <a:r>
              <a:rPr lang="en-US" baseline="30000" dirty="0">
                <a:solidFill>
                  <a:srgbClr val="0033CC"/>
                </a:solidFill>
                <a:latin typeface="Helvetica" charset="0"/>
                <a:ea typeface="ＭＳ Ｐゴシック" charset="0"/>
              </a:rPr>
              <a:t>2</a:t>
            </a:r>
            <a:r>
              <a:rPr lang="en-US" dirty="0">
                <a:solidFill>
                  <a:srgbClr val="0033CC"/>
                </a:solidFill>
                <a:latin typeface="Helvetica" charset="0"/>
                <a:ea typeface="ＭＳ Ｐゴシック" charset="0"/>
              </a:rPr>
              <a:t> of silicon sensors</a:t>
            </a:r>
            <a:r>
              <a:rPr lang="en-GB" dirty="0">
                <a:solidFill>
                  <a:srgbClr val="0033CC"/>
                </a:solidFill>
                <a:latin typeface="Helvetica" charset="0"/>
                <a:ea typeface="ＭＳ Ｐゴシック" charset="0"/>
              </a:rPr>
              <a:t>, </a:t>
            </a:r>
            <a:r>
              <a:rPr lang="en-US" dirty="0">
                <a:solidFill>
                  <a:srgbClr val="0033CC"/>
                </a:solidFill>
                <a:latin typeface="Helvetica" charset="0"/>
                <a:ea typeface="ＭＳ Ｐゴシック" charset="0"/>
              </a:rPr>
              <a:t>10 M strips</a:t>
            </a:r>
            <a:r>
              <a:rPr lang="en-GB" dirty="0">
                <a:solidFill>
                  <a:srgbClr val="0033CC"/>
                </a:solidFill>
                <a:latin typeface="Arial" charset="0"/>
                <a:ea typeface="ＭＳ Ｐゴシック" charset="0"/>
              </a:rPr>
              <a:t>, 10 pts, r = 20 – 120 cm</a:t>
            </a:r>
            <a:endParaRPr lang="en-US" dirty="0">
              <a:solidFill>
                <a:srgbClr val="0033CC"/>
              </a:solidFill>
              <a:latin typeface="Arial" charset="0"/>
              <a:ea typeface="ＭＳ Ｐゴシック" charset="0"/>
            </a:endParaRPr>
          </a:p>
        </p:txBody>
      </p:sp>
      <p:grpSp>
        <p:nvGrpSpPr>
          <p:cNvPr id="3" name="Agrupar 2">
            <a:extLst>
              <a:ext uri="{FF2B5EF4-FFF2-40B4-BE49-F238E27FC236}">
                <a16:creationId xmlns:a16="http://schemas.microsoft.com/office/drawing/2014/main" id="{8902EA98-2E1A-8F94-6A57-D8974065E77D}"/>
              </a:ext>
            </a:extLst>
          </p:cNvPr>
          <p:cNvGrpSpPr/>
          <p:nvPr/>
        </p:nvGrpSpPr>
        <p:grpSpPr>
          <a:xfrm>
            <a:off x="2733527" y="1441156"/>
            <a:ext cx="6103292" cy="3399630"/>
            <a:chOff x="2854971" y="1066801"/>
            <a:chExt cx="6103292" cy="3399630"/>
          </a:xfrm>
        </p:grpSpPr>
        <p:pic>
          <p:nvPicPr>
            <p:cNvPr id="16220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38" y="1066801"/>
              <a:ext cx="4787900" cy="301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2022" name="Rectangle 6"/>
            <p:cNvSpPr>
              <a:spLocks noChangeArrowheads="1"/>
            </p:cNvSpPr>
            <p:nvPr/>
          </p:nvSpPr>
          <p:spPr bwMode="auto">
            <a:xfrm>
              <a:off x="4471989" y="2289175"/>
              <a:ext cx="536575" cy="3048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000" b="1" dirty="0">
                  <a:solidFill>
                    <a:srgbClr val="FF0000"/>
                  </a:solidFill>
                  <a:latin typeface="Helvetica" charset="0"/>
                  <a:ea typeface="ＭＳ Ｐゴシック" charset="0"/>
                </a:rPr>
                <a:t>TOB</a:t>
              </a:r>
              <a:endParaRPr lang="en-US" sz="2000" b="1" dirty="0">
                <a:solidFill>
                  <a:srgbClr val="000000"/>
                </a:solidFill>
                <a:latin typeface="Helvetica" charset="0"/>
                <a:ea typeface="ＭＳ Ｐゴシック" charset="0"/>
              </a:endParaRPr>
            </a:p>
          </p:txBody>
        </p:sp>
        <p:sp>
          <p:nvSpPr>
            <p:cNvPr id="1622023" name="Rectangle 7"/>
            <p:cNvSpPr>
              <a:spLocks noChangeArrowheads="1"/>
            </p:cNvSpPr>
            <p:nvPr/>
          </p:nvSpPr>
          <p:spPr bwMode="auto">
            <a:xfrm>
              <a:off x="5324476" y="3235325"/>
              <a:ext cx="409575" cy="3048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000" b="1">
                  <a:solidFill>
                    <a:srgbClr val="FF0000"/>
                  </a:solidFill>
                  <a:latin typeface="Helvetica" charset="0"/>
                  <a:ea typeface="ＭＳ Ｐゴシック" charset="0"/>
                </a:rPr>
                <a:t>TID</a:t>
              </a:r>
              <a:endParaRPr lang="en-US" sz="2000" b="1">
                <a:solidFill>
                  <a:srgbClr val="000000"/>
                </a:solidFill>
                <a:latin typeface="Helvetica" charset="0"/>
                <a:ea typeface="ＭＳ Ｐゴシック" charset="0"/>
              </a:endParaRPr>
            </a:p>
          </p:txBody>
        </p:sp>
        <p:sp>
          <p:nvSpPr>
            <p:cNvPr id="1622024" name="Rectangle 8"/>
            <p:cNvSpPr>
              <a:spLocks noChangeArrowheads="1"/>
            </p:cNvSpPr>
            <p:nvPr/>
          </p:nvSpPr>
          <p:spPr bwMode="auto">
            <a:xfrm>
              <a:off x="4398964" y="3159125"/>
              <a:ext cx="409575" cy="3048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000" b="1">
                  <a:solidFill>
                    <a:srgbClr val="FF0000"/>
                  </a:solidFill>
                  <a:latin typeface="Helvetica" charset="0"/>
                  <a:ea typeface="ＭＳ Ｐゴシック" charset="0"/>
                </a:rPr>
                <a:t>TIB</a:t>
              </a:r>
              <a:endParaRPr lang="en-US" sz="2000" b="1">
                <a:solidFill>
                  <a:srgbClr val="000000"/>
                </a:solidFill>
                <a:latin typeface="Helvetica" charset="0"/>
                <a:ea typeface="ＭＳ Ｐゴシック" charset="0"/>
              </a:endParaRPr>
            </a:p>
          </p:txBody>
        </p:sp>
        <p:sp>
          <p:nvSpPr>
            <p:cNvPr id="1622025" name="Rectangle 9"/>
            <p:cNvSpPr>
              <a:spLocks noChangeArrowheads="1"/>
            </p:cNvSpPr>
            <p:nvPr/>
          </p:nvSpPr>
          <p:spPr bwMode="auto">
            <a:xfrm>
              <a:off x="6786564" y="2620963"/>
              <a:ext cx="615553" cy="369332"/>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2400" b="1" dirty="0">
                  <a:solidFill>
                    <a:srgbClr val="FF0000"/>
                  </a:solidFill>
                  <a:latin typeface="Helvetica" charset="0"/>
                  <a:ea typeface="ＭＳ Ｐゴシック" charset="0"/>
                </a:rPr>
                <a:t>TEC</a:t>
              </a:r>
              <a:endParaRPr lang="en-US" sz="1600" b="1" dirty="0">
                <a:solidFill>
                  <a:srgbClr val="000000"/>
                </a:solidFill>
                <a:latin typeface="Helvetica" charset="0"/>
                <a:ea typeface="ＭＳ Ｐゴシック" charset="0"/>
              </a:endParaRPr>
            </a:p>
          </p:txBody>
        </p:sp>
        <p:sp>
          <p:nvSpPr>
            <p:cNvPr id="1622026" name="Rectangle 10"/>
            <p:cNvSpPr>
              <a:spLocks noChangeArrowheads="1"/>
            </p:cNvSpPr>
            <p:nvPr/>
          </p:nvSpPr>
          <p:spPr bwMode="auto">
            <a:xfrm>
              <a:off x="4152900" y="3727451"/>
              <a:ext cx="304800" cy="244475"/>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sz="1600" b="1">
                  <a:solidFill>
                    <a:srgbClr val="FF0000"/>
                  </a:solidFill>
                  <a:latin typeface="Helvetica" charset="0"/>
                  <a:ea typeface="ＭＳ Ｐゴシック" charset="0"/>
                </a:rPr>
                <a:t>Pix</a:t>
              </a:r>
              <a:endParaRPr lang="en-US" sz="1600" b="1">
                <a:solidFill>
                  <a:srgbClr val="000000"/>
                </a:solidFill>
                <a:latin typeface="Helvetica" charset="0"/>
                <a:ea typeface="ＭＳ Ｐゴシック" charset="0"/>
              </a:endParaRPr>
            </a:p>
          </p:txBody>
        </p:sp>
        <p:sp>
          <p:nvSpPr>
            <p:cNvPr id="1622027" name="Rectangle 11"/>
            <p:cNvSpPr>
              <a:spLocks noChangeArrowheads="1"/>
            </p:cNvSpPr>
            <p:nvPr/>
          </p:nvSpPr>
          <p:spPr bwMode="auto">
            <a:xfrm>
              <a:off x="3021013" y="1471174"/>
              <a:ext cx="933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wrap="none">
              <a:spAutoFit/>
            </a:bodyPr>
            <a:lstStyle/>
            <a:p>
              <a:pPr algn="ctr" defTabSz="914400" eaLnBrk="0" fontAlgn="base" hangingPunct="0">
                <a:spcBef>
                  <a:spcPct val="0"/>
                </a:spcBef>
                <a:spcAft>
                  <a:spcPct val="0"/>
                </a:spcAft>
              </a:pPr>
              <a:r>
                <a:rPr lang="en-GB" dirty="0">
                  <a:solidFill>
                    <a:srgbClr val="0033CC"/>
                  </a:solidFill>
                  <a:latin typeface="Arial" charset="0"/>
                  <a:ea typeface="ＭＳ Ｐゴシック" charset="0"/>
                </a:rPr>
                <a:t>120 cm</a:t>
              </a:r>
              <a:endParaRPr lang="en-US" dirty="0">
                <a:solidFill>
                  <a:srgbClr val="0033CC"/>
                </a:solidFill>
                <a:latin typeface="Arial" charset="0"/>
                <a:ea typeface="ＭＳ Ｐゴシック" charset="0"/>
              </a:endParaRPr>
            </a:p>
          </p:txBody>
        </p:sp>
        <p:sp>
          <p:nvSpPr>
            <p:cNvPr id="1622028" name="Rectangle 12"/>
            <p:cNvSpPr>
              <a:spLocks noChangeArrowheads="1"/>
            </p:cNvSpPr>
            <p:nvPr/>
          </p:nvSpPr>
          <p:spPr bwMode="auto">
            <a:xfrm>
              <a:off x="8024813" y="4099718"/>
              <a:ext cx="933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wrap="none">
              <a:spAutoFit/>
            </a:bodyPr>
            <a:lstStyle/>
            <a:p>
              <a:pPr algn="ctr" defTabSz="914400" eaLnBrk="0" fontAlgn="base" hangingPunct="0">
                <a:spcBef>
                  <a:spcPct val="0"/>
                </a:spcBef>
                <a:spcAft>
                  <a:spcPct val="0"/>
                </a:spcAft>
              </a:pPr>
              <a:r>
                <a:rPr lang="en-GB" dirty="0">
                  <a:solidFill>
                    <a:srgbClr val="0033CC"/>
                  </a:solidFill>
                  <a:latin typeface="Arial" charset="0"/>
                  <a:ea typeface="ＭＳ Ｐゴシック" charset="0"/>
                </a:rPr>
                <a:t>300 cm</a:t>
              </a:r>
              <a:endParaRPr lang="en-US" dirty="0">
                <a:solidFill>
                  <a:srgbClr val="0033CC"/>
                </a:solidFill>
                <a:latin typeface="Arial" charset="0"/>
                <a:ea typeface="ＭＳ Ｐゴシック" charset="0"/>
              </a:endParaRPr>
            </a:p>
          </p:txBody>
        </p:sp>
        <p:sp>
          <p:nvSpPr>
            <p:cNvPr id="1622029" name="Rectangle 13"/>
            <p:cNvSpPr>
              <a:spLocks noChangeArrowheads="1"/>
            </p:cNvSpPr>
            <p:nvPr/>
          </p:nvSpPr>
          <p:spPr bwMode="auto">
            <a:xfrm>
              <a:off x="2854971" y="2422634"/>
              <a:ext cx="982962"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wrap="none">
              <a:spAutoFit/>
            </a:bodyPr>
            <a:lstStyle/>
            <a:p>
              <a:pPr algn="ctr" defTabSz="914400" eaLnBrk="0" fontAlgn="base" hangingPunct="0">
                <a:spcBef>
                  <a:spcPct val="0"/>
                </a:spcBef>
                <a:spcAft>
                  <a:spcPct val="0"/>
                </a:spcAft>
              </a:pPr>
              <a:r>
                <a:rPr lang="en-US" sz="2800" b="1" dirty="0">
                  <a:solidFill>
                    <a:srgbClr val="FF0000"/>
                  </a:solidFill>
                  <a:latin typeface="Helvetica" charset="0"/>
                  <a:ea typeface="ＭＳ Ｐゴシック" charset="0"/>
                </a:rPr>
                <a:t>CMS</a:t>
              </a:r>
            </a:p>
          </p:txBody>
        </p:sp>
      </p:grpSp>
    </p:spTree>
    <p:extLst>
      <p:ext uri="{BB962C8B-B14F-4D97-AF65-F5344CB8AC3E}">
        <p14:creationId xmlns:p14="http://schemas.microsoft.com/office/powerpoint/2010/main" val="4045722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Rectangle 2"/>
          <p:cNvSpPr>
            <a:spLocks noGrp="1" noChangeArrowheads="1"/>
          </p:cNvSpPr>
          <p:nvPr>
            <p:ph type="ctrTitle"/>
          </p:nvPr>
        </p:nvSpPr>
        <p:spPr>
          <a:xfrm>
            <a:off x="859894" y="94455"/>
            <a:ext cx="10472212" cy="1079609"/>
          </a:xfrm>
        </p:spPr>
        <p:txBody>
          <a:bodyPr/>
          <a:lstStyle/>
          <a:p>
            <a:r>
              <a:rPr lang="en-US" sz="3600" dirty="0"/>
              <a:t>Si Modules and Electronics Chain</a:t>
            </a:r>
          </a:p>
        </p:txBody>
      </p:sp>
      <p:sp>
        <p:nvSpPr>
          <p:cNvPr id="11"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03BFF5F2-7EFA-A145-97E2-D5BA76BAE702}" type="slidenum">
              <a:rPr lang="en-US">
                <a:solidFill>
                  <a:srgbClr val="000000"/>
                </a:solidFill>
              </a:rPr>
              <a:pPr/>
              <a:t>27</a:t>
            </a:fld>
            <a:endParaRPr lang="en-US">
              <a:solidFill>
                <a:srgbClr val="000000"/>
              </a:solidFill>
            </a:endParaRPr>
          </a:p>
        </p:txBody>
      </p:sp>
      <p:pic>
        <p:nvPicPr>
          <p:cNvPr id="1552387" name="Picture 3" descr="g_modb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53" y="1066801"/>
            <a:ext cx="5908675" cy="3355975"/>
          </a:xfrm>
          <a:prstGeom prst="rect">
            <a:avLst/>
          </a:prstGeom>
          <a:noFill/>
          <a:extLst>
            <a:ext uri="{909E8E84-426E-40dd-AFC4-6F175D3DCCD1}">
              <a14:hiddenFill xmlns="" xmlns:a14="http://schemas.microsoft.com/office/drawing/2010/main">
                <a:solidFill>
                  <a:srgbClr val="FFFFFF"/>
                </a:solidFill>
              </a14:hiddenFill>
            </a:ext>
          </a:extLst>
        </p:spPr>
      </p:pic>
      <p:pic>
        <p:nvPicPr>
          <p:cNvPr id="1552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415" y="3657601"/>
            <a:ext cx="3446463" cy="3133725"/>
          </a:xfrm>
          <a:prstGeom prst="rect">
            <a:avLst/>
          </a:prstGeom>
          <a:solidFill>
            <a:srgbClr val="FFFFCC"/>
          </a:solidFill>
          <a:effectLst>
            <a:outerShdw blurRad="63500" dist="107763" dir="2700000" algn="ctr" rotWithShape="0">
              <a:srgbClr val="000000">
                <a:alpha val="74998"/>
              </a:srgbClr>
            </a:outerShdw>
          </a:effectLst>
        </p:spPr>
      </p:pic>
      <p:sp>
        <p:nvSpPr>
          <p:cNvPr id="1552389" name="Text Box 5"/>
          <p:cNvSpPr txBox="1">
            <a:spLocks noChangeArrowheads="1"/>
          </p:cNvSpPr>
          <p:nvPr/>
        </p:nvSpPr>
        <p:spPr bwMode="auto">
          <a:xfrm>
            <a:off x="2289965" y="1905001"/>
            <a:ext cx="14970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r>
              <a:rPr lang="en-US" sz="2000" b="1">
                <a:solidFill>
                  <a:srgbClr val="FFFFFF"/>
                </a:solidFill>
                <a:latin typeface="Helvetica" charset="0"/>
                <a:ea typeface="ＭＳ Ｐゴシック" charset="0"/>
              </a:rPr>
              <a:t>Si Sensors</a:t>
            </a:r>
          </a:p>
        </p:txBody>
      </p:sp>
      <p:sp>
        <p:nvSpPr>
          <p:cNvPr id="1552390" name="Line 6"/>
          <p:cNvSpPr>
            <a:spLocks noChangeShapeType="1"/>
          </p:cNvSpPr>
          <p:nvPr/>
        </p:nvSpPr>
        <p:spPr bwMode="auto">
          <a:xfrm flipH="1" flipV="1">
            <a:off x="5244302" y="3048000"/>
            <a:ext cx="1828800" cy="685800"/>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pPr>
            <a:endParaRPr kumimoji="1" lang="en-US" sz="2400">
              <a:solidFill>
                <a:srgbClr val="000000"/>
              </a:solidFill>
              <a:latin typeface="Arial" charset="0"/>
              <a:ea typeface="ＭＳ Ｐゴシック" charset="0"/>
            </a:endParaRPr>
          </a:p>
        </p:txBody>
      </p:sp>
      <p:sp>
        <p:nvSpPr>
          <p:cNvPr id="1552391" name="Text Box 7"/>
          <p:cNvSpPr txBox="1">
            <a:spLocks noChangeArrowheads="1"/>
          </p:cNvSpPr>
          <p:nvPr/>
        </p:nvSpPr>
        <p:spPr bwMode="auto">
          <a:xfrm>
            <a:off x="9627386" y="6038850"/>
            <a:ext cx="225107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eaLnBrk="0" fontAlgn="base" hangingPunct="0">
              <a:spcBef>
                <a:spcPct val="0"/>
              </a:spcBef>
              <a:spcAft>
                <a:spcPct val="0"/>
              </a:spcAft>
            </a:pPr>
            <a:r>
              <a:rPr lang="en-US" dirty="0">
                <a:solidFill>
                  <a:schemeClr val="tx2"/>
                </a:solidFill>
                <a:latin typeface="Helvetica" charset="0"/>
                <a:ea typeface="ＭＳ Ｐゴシック" charset="0"/>
              </a:rPr>
              <a:t>75k chips using </a:t>
            </a:r>
          </a:p>
          <a:p>
            <a:pPr algn="ctr" defTabSz="914400" eaLnBrk="0" fontAlgn="base" hangingPunct="0">
              <a:spcBef>
                <a:spcPct val="0"/>
              </a:spcBef>
              <a:spcAft>
                <a:spcPct val="0"/>
              </a:spcAft>
            </a:pPr>
            <a:r>
              <a:rPr lang="en-US" dirty="0">
                <a:solidFill>
                  <a:schemeClr val="tx2"/>
                </a:solidFill>
                <a:latin typeface="Helvetica" charset="0"/>
                <a:ea typeface="ＭＳ Ｐゴシック" charset="0"/>
              </a:rPr>
              <a:t>0.25</a:t>
            </a:r>
            <a:r>
              <a:rPr lang="en-US" dirty="0">
                <a:solidFill>
                  <a:schemeClr val="tx2"/>
                </a:solidFill>
                <a:latin typeface="Symbol" charset="0"/>
                <a:ea typeface="ＭＳ Ｐゴシック" charset="0"/>
                <a:sym typeface="Symbol" charset="0"/>
              </a:rPr>
              <a:t></a:t>
            </a:r>
            <a:r>
              <a:rPr lang="en-US" dirty="0">
                <a:solidFill>
                  <a:schemeClr val="tx2"/>
                </a:solidFill>
                <a:latin typeface="Helvetica" charset="0"/>
                <a:ea typeface="ＭＳ Ｐゴシック" charset="0"/>
              </a:rPr>
              <a:t>m technology</a:t>
            </a:r>
          </a:p>
        </p:txBody>
      </p:sp>
      <p:pic>
        <p:nvPicPr>
          <p:cNvPr id="155239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7689" y="4468814"/>
            <a:ext cx="3094038" cy="2389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Imagem 4" descr="Diagrama&#10;&#10;Descrição gerada automaticamente">
            <a:extLst>
              <a:ext uri="{FF2B5EF4-FFF2-40B4-BE49-F238E27FC236}">
                <a16:creationId xmlns:a16="http://schemas.microsoft.com/office/drawing/2014/main" id="{FEB9E05A-7A71-533D-01FC-35D9F42F27E7}"/>
              </a:ext>
            </a:extLst>
          </p:cNvPr>
          <p:cNvPicPr>
            <a:picLocks noChangeAspect="1"/>
          </p:cNvPicPr>
          <p:nvPr/>
        </p:nvPicPr>
        <p:blipFill>
          <a:blip r:embed="rId6"/>
          <a:stretch>
            <a:fillRect/>
          </a:stretch>
        </p:blipFill>
        <p:spPr>
          <a:xfrm>
            <a:off x="7466538" y="931040"/>
            <a:ext cx="4442616" cy="2562253"/>
          </a:xfrm>
          <a:prstGeom prst="rect">
            <a:avLst/>
          </a:prstGeom>
        </p:spPr>
      </p:pic>
    </p:spTree>
    <p:extLst>
      <p:ext uri="{BB962C8B-B14F-4D97-AF65-F5344CB8AC3E}">
        <p14:creationId xmlns:p14="http://schemas.microsoft.com/office/powerpoint/2010/main" val="1916247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5" name="Rectangle 3"/>
          <p:cNvSpPr>
            <a:spLocks noGrp="1" noChangeArrowheads="1"/>
          </p:cNvSpPr>
          <p:nvPr>
            <p:ph type="ctrTitle"/>
          </p:nvPr>
        </p:nvSpPr>
        <p:spPr>
          <a:xfrm>
            <a:off x="859894" y="6350"/>
            <a:ext cx="10472212" cy="1079609"/>
          </a:xfrm>
        </p:spPr>
        <p:txBody>
          <a:bodyPr/>
          <a:lstStyle/>
          <a:p>
            <a:r>
              <a:rPr lang="en-US" sz="3600" dirty="0"/>
              <a:t>Si Tracker</a:t>
            </a:r>
          </a:p>
        </p:txBody>
      </p:sp>
      <p:sp>
        <p:nvSpPr>
          <p:cNvPr id="6"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40128014-FB43-C649-BC93-5D7E3BF55315}" type="slidenum">
              <a:rPr lang="en-US">
                <a:solidFill>
                  <a:srgbClr val="000000"/>
                </a:solidFill>
              </a:rPr>
              <a:pPr/>
              <a:t>28</a:t>
            </a:fld>
            <a:endParaRPr lang="en-US">
              <a:solidFill>
                <a:srgbClr val="000000"/>
              </a:solidFill>
            </a:endParaRPr>
          </a:p>
        </p:txBody>
      </p:sp>
      <p:pic>
        <p:nvPicPr>
          <p:cNvPr id="1554434" name="Picture 2" descr="0610005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066801"/>
            <a:ext cx="8001000" cy="55594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24364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2659-3A5A-F3AF-C185-586CE671DD57}"/>
            </a:ext>
          </a:extLst>
        </p:cNvPr>
        <p:cNvGrpSpPr/>
        <p:nvPr/>
      </p:nvGrpSpPr>
      <p:grpSpPr>
        <a:xfrm>
          <a:off x="0" y="0"/>
          <a:ext cx="0" cy="0"/>
          <a:chOff x="0" y="0"/>
          <a:chExt cx="0" cy="0"/>
        </a:xfrm>
      </p:grpSpPr>
      <p:sp>
        <p:nvSpPr>
          <p:cNvPr id="1554435" name="Rectangle 3">
            <a:extLst>
              <a:ext uri="{FF2B5EF4-FFF2-40B4-BE49-F238E27FC236}">
                <a16:creationId xmlns:a16="http://schemas.microsoft.com/office/drawing/2014/main" id="{02E2A4FD-229E-AC19-192A-C5AAD63B7946}"/>
              </a:ext>
            </a:extLst>
          </p:cNvPr>
          <p:cNvSpPr>
            <a:spLocks noGrp="1" noChangeArrowheads="1"/>
          </p:cNvSpPr>
          <p:nvPr>
            <p:ph type="ctrTitle"/>
          </p:nvPr>
        </p:nvSpPr>
        <p:spPr>
          <a:xfrm>
            <a:off x="859894" y="6350"/>
            <a:ext cx="10472212" cy="1079609"/>
          </a:xfrm>
        </p:spPr>
        <p:txBody>
          <a:bodyPr/>
          <a:lstStyle/>
          <a:p>
            <a:r>
              <a:rPr lang="en-US" sz="3600" dirty="0"/>
              <a:t>Si Tracker</a:t>
            </a:r>
          </a:p>
        </p:txBody>
      </p:sp>
      <p:sp>
        <p:nvSpPr>
          <p:cNvPr id="6" name="Slide Number Placeholder 3">
            <a:extLst>
              <a:ext uri="{FF2B5EF4-FFF2-40B4-BE49-F238E27FC236}">
                <a16:creationId xmlns:a16="http://schemas.microsoft.com/office/drawing/2014/main" id="{840F7FAA-E37F-7B65-2AEC-3099F5F78B5A}"/>
              </a:ext>
            </a:extLst>
          </p:cNvPr>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40128014-FB43-C649-BC93-5D7E3BF55315}" type="slidenum">
              <a:rPr lang="en-US">
                <a:solidFill>
                  <a:srgbClr val="000000"/>
                </a:solidFill>
              </a:rPr>
              <a:pPr/>
              <a:t>29</a:t>
            </a:fld>
            <a:endParaRPr lang="en-US">
              <a:solidFill>
                <a:srgbClr val="000000"/>
              </a:solidFill>
            </a:endParaRPr>
          </a:p>
        </p:txBody>
      </p:sp>
      <p:pic>
        <p:nvPicPr>
          <p:cNvPr id="1554434" name="Picture 2" descr="0610005_01">
            <a:extLst>
              <a:ext uri="{FF2B5EF4-FFF2-40B4-BE49-F238E27FC236}">
                <a16:creationId xmlns:a16="http://schemas.microsoft.com/office/drawing/2014/main" id="{26DEEFA6-713F-BFF2-948C-7A4B0B0D4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066801"/>
            <a:ext cx="8001000" cy="5559425"/>
          </a:xfrm>
          <a:prstGeom prst="rect">
            <a:avLst/>
          </a:prstGeom>
          <a:noFill/>
          <a:extLst>
            <a:ext uri="{909E8E84-426E-40dd-AFC4-6F175D3DCCD1}">
              <a14:hiddenFill xmlns:a14="http://schemas.microsoft.com/office/drawing/2010/main" xmlns="">
                <a:solidFill>
                  <a:srgbClr val="FFFFFF"/>
                </a:solidFill>
              </a14:hiddenFill>
            </a:ext>
          </a:extLst>
        </p:spPr>
      </p:pic>
      <p:pic>
        <p:nvPicPr>
          <p:cNvPr id="1554437" name="Picture 5" descr="0701015_01_red">
            <a:extLst>
              <a:ext uri="{FF2B5EF4-FFF2-40B4-BE49-F238E27FC236}">
                <a16:creationId xmlns:a16="http://schemas.microsoft.com/office/drawing/2014/main" id="{3023E54C-3AA9-BD17-5655-B95E5EE02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664" y="976313"/>
            <a:ext cx="8440737" cy="56499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66340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46D5B633-0598-24F8-2FAE-792D269F92ED}"/>
              </a:ext>
            </a:extLst>
          </p:cNvPr>
          <p:cNvGrpSpPr/>
          <p:nvPr/>
        </p:nvGrpSpPr>
        <p:grpSpPr>
          <a:xfrm>
            <a:off x="4824771" y="2814312"/>
            <a:ext cx="1739715" cy="912765"/>
            <a:chOff x="3418451" y="3277296"/>
            <a:chExt cx="1739715" cy="912765"/>
          </a:xfrm>
        </p:grpSpPr>
        <p:pic>
          <p:nvPicPr>
            <p:cNvPr id="15" name="Picture 8">
              <a:extLst>
                <a:ext uri="{FF2B5EF4-FFF2-40B4-BE49-F238E27FC236}">
                  <a16:creationId xmlns:a16="http://schemas.microsoft.com/office/drawing/2014/main" id="{B7A4A056-B763-7BF5-643A-F8CB7115E55B}"/>
                </a:ext>
              </a:extLst>
            </p:cNvPr>
            <p:cNvPicPr>
              <a:picLocks noChangeAspect="1"/>
            </p:cNvPicPr>
            <p:nvPr/>
          </p:nvPicPr>
          <p:blipFill>
            <a:blip r:embed="rId2"/>
            <a:srcRect/>
            <a:stretch/>
          </p:blipFill>
          <p:spPr>
            <a:xfrm>
              <a:off x="3949750" y="3277296"/>
              <a:ext cx="1208416" cy="912765"/>
            </a:xfrm>
            <a:prstGeom prst="rect">
              <a:avLst/>
            </a:prstGeom>
          </p:spPr>
        </p:pic>
        <p:sp>
          <p:nvSpPr>
            <p:cNvPr id="16" name="Seta: para a Direita 15">
              <a:extLst>
                <a:ext uri="{FF2B5EF4-FFF2-40B4-BE49-F238E27FC236}">
                  <a16:creationId xmlns:a16="http://schemas.microsoft.com/office/drawing/2014/main" id="{7D3E1644-53C2-B20E-C5D3-A01CF5BD91B0}"/>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nvGrpSpPr>
          <p:cNvPr id="17" name="Agrupar 16">
            <a:extLst>
              <a:ext uri="{FF2B5EF4-FFF2-40B4-BE49-F238E27FC236}">
                <a16:creationId xmlns:a16="http://schemas.microsoft.com/office/drawing/2014/main" id="{8034EF9C-FBD0-AAC6-7B38-FE542C99713A}"/>
              </a:ext>
            </a:extLst>
          </p:cNvPr>
          <p:cNvGrpSpPr/>
          <p:nvPr/>
        </p:nvGrpSpPr>
        <p:grpSpPr>
          <a:xfrm>
            <a:off x="6158173" y="2660280"/>
            <a:ext cx="2445285" cy="2100891"/>
            <a:chOff x="4364113" y="3123264"/>
            <a:chExt cx="2445285" cy="2100891"/>
          </a:xfrm>
        </p:grpSpPr>
        <p:sp>
          <p:nvSpPr>
            <p:cNvPr id="18" name="Triângulo isósceles 17">
              <a:extLst>
                <a:ext uri="{FF2B5EF4-FFF2-40B4-BE49-F238E27FC236}">
                  <a16:creationId xmlns:a16="http://schemas.microsoft.com/office/drawing/2014/main" id="{A078282D-1E71-8D20-8EC6-A91D30E16E75}"/>
                </a:ext>
              </a:extLst>
            </p:cNvPr>
            <p:cNvSpPr/>
            <p:nvPr/>
          </p:nvSpPr>
          <p:spPr>
            <a:xfrm rot="5400000">
              <a:off x="5589096" y="3196481"/>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sp>
          <p:nvSpPr>
            <p:cNvPr id="19" name="Seta: para a Direita 18">
              <a:extLst>
                <a:ext uri="{FF2B5EF4-FFF2-40B4-BE49-F238E27FC236}">
                  <a16:creationId xmlns:a16="http://schemas.microsoft.com/office/drawing/2014/main" id="{99611BD7-D0D0-E087-72E6-006F8B4DDE8B}"/>
                </a:ext>
              </a:extLst>
            </p:cNvPr>
            <p:cNvSpPr/>
            <p:nvPr/>
          </p:nvSpPr>
          <p:spPr>
            <a:xfrm>
              <a:off x="4919304"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CaixaDeTexto 19">
              <a:extLst>
                <a:ext uri="{FF2B5EF4-FFF2-40B4-BE49-F238E27FC236}">
                  <a16:creationId xmlns:a16="http://schemas.microsoft.com/office/drawing/2014/main" id="{A1E166AF-C770-E49B-E7DA-D7B74E9AC602}"/>
                </a:ext>
              </a:extLst>
            </p:cNvPr>
            <p:cNvSpPr txBox="1"/>
            <p:nvPr/>
          </p:nvSpPr>
          <p:spPr>
            <a:xfrm>
              <a:off x="4364113" y="4639380"/>
              <a:ext cx="244528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Processamento do sinal (analógico)</a:t>
              </a:r>
            </a:p>
          </p:txBody>
        </p:sp>
      </p:grpSp>
      <p:grpSp>
        <p:nvGrpSpPr>
          <p:cNvPr id="29" name="Agrupar 28">
            <a:extLst>
              <a:ext uri="{FF2B5EF4-FFF2-40B4-BE49-F238E27FC236}">
                <a16:creationId xmlns:a16="http://schemas.microsoft.com/office/drawing/2014/main" id="{FF3E0997-FCAE-CA35-26E1-0DED43D92186}"/>
              </a:ext>
            </a:extLst>
          </p:cNvPr>
          <p:cNvGrpSpPr/>
          <p:nvPr/>
        </p:nvGrpSpPr>
        <p:grpSpPr>
          <a:xfrm>
            <a:off x="8546739" y="2660280"/>
            <a:ext cx="2702408" cy="2100891"/>
            <a:chOff x="8546739" y="2660280"/>
            <a:chExt cx="2702408" cy="2100891"/>
          </a:xfrm>
        </p:grpSpPr>
        <p:sp>
          <p:nvSpPr>
            <p:cNvPr id="23" name="Seta: para a Direita 22">
              <a:extLst>
                <a:ext uri="{FF2B5EF4-FFF2-40B4-BE49-F238E27FC236}">
                  <a16:creationId xmlns:a16="http://schemas.microsoft.com/office/drawing/2014/main" id="{3A78A794-4845-380E-55DB-765A0C0ACACD}"/>
                </a:ext>
              </a:extLst>
            </p:cNvPr>
            <p:cNvSpPr/>
            <p:nvPr/>
          </p:nvSpPr>
          <p:spPr>
            <a:xfrm>
              <a:off x="8546739" y="2929540"/>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CaixaDeTexto 24">
              <a:extLst>
                <a:ext uri="{FF2B5EF4-FFF2-40B4-BE49-F238E27FC236}">
                  <a16:creationId xmlns:a16="http://schemas.microsoft.com/office/drawing/2014/main" id="{F031D38F-72F5-661E-C122-61EC9D43B9FA}"/>
                </a:ext>
              </a:extLst>
            </p:cNvPr>
            <p:cNvSpPr txBox="1"/>
            <p:nvPr/>
          </p:nvSpPr>
          <p:spPr>
            <a:xfrm>
              <a:off x="9172010" y="4176396"/>
              <a:ext cx="137577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Digitalização e aquisição</a:t>
              </a:r>
            </a:p>
          </p:txBody>
        </p:sp>
        <p:grpSp>
          <p:nvGrpSpPr>
            <p:cNvPr id="28" name="Agrupar 27">
              <a:extLst>
                <a:ext uri="{FF2B5EF4-FFF2-40B4-BE49-F238E27FC236}">
                  <a16:creationId xmlns:a16="http://schemas.microsoft.com/office/drawing/2014/main" id="{7DB8658B-D058-E27C-CA4A-E3FD54C78264}"/>
                </a:ext>
              </a:extLst>
            </p:cNvPr>
            <p:cNvGrpSpPr/>
            <p:nvPr/>
          </p:nvGrpSpPr>
          <p:grpSpPr>
            <a:xfrm>
              <a:off x="9283959" y="2660280"/>
              <a:ext cx="1965188" cy="1244598"/>
              <a:chOff x="9283959" y="2660280"/>
              <a:chExt cx="1965188" cy="1244598"/>
            </a:xfrm>
          </p:grpSpPr>
          <p:sp>
            <p:nvSpPr>
              <p:cNvPr id="22" name="CaixaDeTexto 21">
                <a:extLst>
                  <a:ext uri="{FF2B5EF4-FFF2-40B4-BE49-F238E27FC236}">
                    <a16:creationId xmlns:a16="http://schemas.microsoft.com/office/drawing/2014/main" id="{49D420F8-0A64-F75F-6D31-C15391349D9B}"/>
                  </a:ext>
                </a:extLst>
              </p:cNvPr>
              <p:cNvSpPr txBox="1"/>
              <p:nvPr/>
            </p:nvSpPr>
            <p:spPr>
              <a:xfrm>
                <a:off x="10119200" y="2812744"/>
                <a:ext cx="112994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01101001110101010...</a:t>
                </a:r>
              </a:p>
            </p:txBody>
          </p:sp>
          <p:sp>
            <p:nvSpPr>
              <p:cNvPr id="24" name="Triângulo isósceles 23">
                <a:extLst>
                  <a:ext uri="{FF2B5EF4-FFF2-40B4-BE49-F238E27FC236}">
                    <a16:creationId xmlns:a16="http://schemas.microsoft.com/office/drawing/2014/main" id="{D487D81B-1717-02EA-19DA-1EBAF57A74D1}"/>
                  </a:ext>
                </a:extLst>
              </p:cNvPr>
              <p:cNvSpPr/>
              <p:nvPr/>
            </p:nvSpPr>
            <p:spPr>
              <a:xfrm rot="5400000">
                <a:off x="9210742" y="2733497"/>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cxnSp>
            <p:nvCxnSpPr>
              <p:cNvPr id="3" name="Conector reto 2">
                <a:extLst>
                  <a:ext uri="{FF2B5EF4-FFF2-40B4-BE49-F238E27FC236}">
                    <a16:creationId xmlns:a16="http://schemas.microsoft.com/office/drawing/2014/main" id="{5E5FB4B9-0A01-CDB9-7029-BC75761DD038}"/>
                  </a:ext>
                </a:extLst>
              </p:cNvPr>
              <p:cNvCxnSpPr>
                <a:stCxn id="24" idx="5"/>
              </p:cNvCxnSpPr>
              <p:nvPr/>
            </p:nvCxnSpPr>
            <p:spPr>
              <a:xfrm flipH="1">
                <a:off x="9660531" y="3344854"/>
                <a:ext cx="6593" cy="5600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9A10890F-A782-0DEE-BC19-866DE3059E82}"/>
                  </a:ext>
                </a:extLst>
              </p:cNvPr>
              <p:cNvSpPr txBox="1"/>
              <p:nvPr/>
            </p:nvSpPr>
            <p:spPr>
              <a:xfrm>
                <a:off x="9667125" y="3546464"/>
                <a:ext cx="9237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0" i="0" u="none" strike="noStrike" kern="0" cap="none" spc="0" normalizeH="0" baseline="0" noProof="0" dirty="0">
                    <a:ln>
                      <a:noFill/>
                    </a:ln>
                    <a:solidFill>
                      <a:prstClr val="white">
                        <a:lumMod val="95000"/>
                      </a:prstClr>
                    </a:solidFill>
                    <a:effectLst/>
                    <a:uLnTx/>
                    <a:uFillTx/>
                    <a:latin typeface="Gill Sans MT"/>
                  </a:rPr>
                  <a:t>TRIGGER</a:t>
                </a:r>
              </a:p>
            </p:txBody>
          </p:sp>
        </p:grpSp>
      </p:grpSp>
      <p:grpSp>
        <p:nvGrpSpPr>
          <p:cNvPr id="30" name="Agrupar 29">
            <a:extLst>
              <a:ext uri="{FF2B5EF4-FFF2-40B4-BE49-F238E27FC236}">
                <a16:creationId xmlns:a16="http://schemas.microsoft.com/office/drawing/2014/main" id="{1E4C209B-3F57-D3E4-F18A-A6BF936FDC52}"/>
              </a:ext>
            </a:extLst>
          </p:cNvPr>
          <p:cNvGrpSpPr/>
          <p:nvPr/>
        </p:nvGrpSpPr>
        <p:grpSpPr>
          <a:xfrm>
            <a:off x="794476" y="1835675"/>
            <a:ext cx="3954793" cy="4255742"/>
            <a:chOff x="794476" y="1835675"/>
            <a:chExt cx="3954793" cy="4255742"/>
          </a:xfrm>
        </p:grpSpPr>
        <p:grpSp>
          <p:nvGrpSpPr>
            <p:cNvPr id="4" name="Agrupar 3">
              <a:extLst>
                <a:ext uri="{FF2B5EF4-FFF2-40B4-BE49-F238E27FC236}">
                  <a16:creationId xmlns:a16="http://schemas.microsoft.com/office/drawing/2014/main" id="{29A22CB5-79AE-E535-B206-498904E61A45}"/>
                </a:ext>
              </a:extLst>
            </p:cNvPr>
            <p:cNvGrpSpPr/>
            <p:nvPr/>
          </p:nvGrpSpPr>
          <p:grpSpPr>
            <a:xfrm>
              <a:off x="871342" y="2872933"/>
              <a:ext cx="1331089" cy="1888240"/>
              <a:chOff x="43758" y="3335917"/>
              <a:chExt cx="1331089" cy="1888240"/>
            </a:xfrm>
          </p:grpSpPr>
          <p:grpSp>
            <p:nvGrpSpPr>
              <p:cNvPr id="5" name="Agrupar 4">
                <a:extLst>
                  <a:ext uri="{FF2B5EF4-FFF2-40B4-BE49-F238E27FC236}">
                    <a16:creationId xmlns:a16="http://schemas.microsoft.com/office/drawing/2014/main" id="{98FC96BC-6F1B-2AE2-75C7-13264B07711B}"/>
                  </a:ext>
                </a:extLst>
              </p:cNvPr>
              <p:cNvGrpSpPr/>
              <p:nvPr/>
            </p:nvGrpSpPr>
            <p:grpSpPr>
              <a:xfrm>
                <a:off x="249452" y="3335917"/>
                <a:ext cx="912111" cy="430852"/>
                <a:chOff x="581023" y="3328987"/>
                <a:chExt cx="912111" cy="430852"/>
              </a:xfrm>
            </p:grpSpPr>
            <p:cxnSp>
              <p:nvCxnSpPr>
                <p:cNvPr id="7" name="Straight Arrow Connector 8">
                  <a:extLst>
                    <a:ext uri="{FF2B5EF4-FFF2-40B4-BE49-F238E27FC236}">
                      <a16:creationId xmlns:a16="http://schemas.microsoft.com/office/drawing/2014/main" id="{8045A42F-D9D1-8665-C9DC-E647287FC7CA}"/>
                    </a:ext>
                  </a:extLst>
                </p:cNvPr>
                <p:cNvCxnSpPr>
                  <a:cxnSpLocks/>
                </p:cNvCxnSpPr>
                <p:nvPr/>
              </p:nvCxnSpPr>
              <p:spPr>
                <a:xfrm>
                  <a:off x="581025" y="3328987"/>
                  <a:ext cx="912109" cy="9525"/>
                </a:xfrm>
                <a:prstGeom prst="straightConnector1">
                  <a:avLst/>
                </a:prstGeom>
                <a:noFill/>
                <a:ln w="31750" cap="flat" cmpd="sng" algn="ctr">
                  <a:solidFill>
                    <a:srgbClr val="4F81BD"/>
                  </a:solidFill>
                  <a:prstDash val="solid"/>
                  <a:tailEnd type="triangle" w="lg" len="sm"/>
                </a:ln>
                <a:effectLst/>
              </p:spPr>
            </p:cxnSp>
            <p:cxnSp>
              <p:nvCxnSpPr>
                <p:cNvPr id="8" name="Straight Arrow Connector 8">
                  <a:extLst>
                    <a:ext uri="{FF2B5EF4-FFF2-40B4-BE49-F238E27FC236}">
                      <a16:creationId xmlns:a16="http://schemas.microsoft.com/office/drawing/2014/main" id="{D887E6D6-1D3B-21B8-8EB2-0F59E82945FF}"/>
                    </a:ext>
                  </a:extLst>
                </p:cNvPr>
                <p:cNvCxnSpPr>
                  <a:cxnSpLocks/>
                </p:cNvCxnSpPr>
                <p:nvPr/>
              </p:nvCxnSpPr>
              <p:spPr>
                <a:xfrm>
                  <a:off x="581024" y="3469269"/>
                  <a:ext cx="912109" cy="9525"/>
                </a:xfrm>
                <a:prstGeom prst="straightConnector1">
                  <a:avLst/>
                </a:prstGeom>
                <a:noFill/>
                <a:ln w="31750" cap="flat" cmpd="sng" algn="ctr">
                  <a:solidFill>
                    <a:srgbClr val="4F81BD"/>
                  </a:solidFill>
                  <a:prstDash val="solid"/>
                  <a:tailEnd type="triangle" w="lg" len="sm"/>
                </a:ln>
                <a:effectLst/>
              </p:spPr>
            </p:cxnSp>
            <p:cxnSp>
              <p:nvCxnSpPr>
                <p:cNvPr id="9" name="Straight Arrow Connector 8">
                  <a:extLst>
                    <a:ext uri="{FF2B5EF4-FFF2-40B4-BE49-F238E27FC236}">
                      <a16:creationId xmlns:a16="http://schemas.microsoft.com/office/drawing/2014/main" id="{B4BED110-2E43-BF50-60B9-F0DA16B8D45F}"/>
                    </a:ext>
                  </a:extLst>
                </p:cNvPr>
                <p:cNvCxnSpPr>
                  <a:cxnSpLocks/>
                </p:cNvCxnSpPr>
                <p:nvPr/>
              </p:nvCxnSpPr>
              <p:spPr>
                <a:xfrm>
                  <a:off x="581025" y="3610032"/>
                  <a:ext cx="912109" cy="9525"/>
                </a:xfrm>
                <a:prstGeom prst="straightConnector1">
                  <a:avLst/>
                </a:prstGeom>
                <a:noFill/>
                <a:ln w="31750" cap="flat" cmpd="sng" algn="ctr">
                  <a:solidFill>
                    <a:srgbClr val="4F81BD"/>
                  </a:solidFill>
                  <a:prstDash val="solid"/>
                  <a:tailEnd type="triangle" w="lg" len="sm"/>
                </a:ln>
                <a:effectLst/>
              </p:spPr>
            </p:cxnSp>
            <p:cxnSp>
              <p:nvCxnSpPr>
                <p:cNvPr id="10" name="Straight Arrow Connector 8">
                  <a:extLst>
                    <a:ext uri="{FF2B5EF4-FFF2-40B4-BE49-F238E27FC236}">
                      <a16:creationId xmlns:a16="http://schemas.microsoft.com/office/drawing/2014/main" id="{501F65C5-36DA-2224-7264-FB9363CD5061}"/>
                    </a:ext>
                  </a:extLst>
                </p:cNvPr>
                <p:cNvCxnSpPr>
                  <a:cxnSpLocks/>
                </p:cNvCxnSpPr>
                <p:nvPr/>
              </p:nvCxnSpPr>
              <p:spPr>
                <a:xfrm>
                  <a:off x="581023" y="3750314"/>
                  <a:ext cx="912109" cy="9525"/>
                </a:xfrm>
                <a:prstGeom prst="straightConnector1">
                  <a:avLst/>
                </a:prstGeom>
                <a:noFill/>
                <a:ln w="31750" cap="flat" cmpd="sng" algn="ctr">
                  <a:solidFill>
                    <a:srgbClr val="4F81BD"/>
                  </a:solidFill>
                  <a:prstDash val="solid"/>
                  <a:tailEnd type="triangle" w="lg" len="sm"/>
                </a:ln>
                <a:effectLst/>
              </p:spPr>
            </p:cxnSp>
          </p:grpSp>
          <p:sp>
            <p:nvSpPr>
              <p:cNvPr id="6" name="CaixaDeTexto 5">
                <a:extLst>
                  <a:ext uri="{FF2B5EF4-FFF2-40B4-BE49-F238E27FC236}">
                    <a16:creationId xmlns:a16="http://schemas.microsoft.com/office/drawing/2014/main" id="{4C11AD22-E9B0-CB25-B896-857FB07D2191}"/>
                  </a:ext>
                </a:extLst>
              </p:cNvPr>
              <p:cNvSpPr txBox="1"/>
              <p:nvPr/>
            </p:nvSpPr>
            <p:spPr>
              <a:xfrm>
                <a:off x="43758" y="4639382"/>
                <a:ext cx="133108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Radiação ou Partículas</a:t>
                </a:r>
              </a:p>
            </p:txBody>
          </p:sp>
        </p:grpSp>
        <p:grpSp>
          <p:nvGrpSpPr>
            <p:cNvPr id="11" name="Agrupar 10">
              <a:extLst>
                <a:ext uri="{FF2B5EF4-FFF2-40B4-BE49-F238E27FC236}">
                  <a16:creationId xmlns:a16="http://schemas.microsoft.com/office/drawing/2014/main" id="{0F683DF2-73B2-05BD-3871-B6420B570390}"/>
                </a:ext>
              </a:extLst>
            </p:cNvPr>
            <p:cNvGrpSpPr/>
            <p:nvPr/>
          </p:nvGrpSpPr>
          <p:grpSpPr>
            <a:xfrm>
              <a:off x="2379803" y="2389218"/>
              <a:ext cx="2296366" cy="3356840"/>
              <a:chOff x="1280211" y="2852202"/>
              <a:chExt cx="2296366" cy="3356840"/>
            </a:xfrm>
          </p:grpSpPr>
          <p:sp>
            <p:nvSpPr>
              <p:cNvPr id="12" name="Retângulo 11">
                <a:extLst>
                  <a:ext uri="{FF2B5EF4-FFF2-40B4-BE49-F238E27FC236}">
                    <a16:creationId xmlns:a16="http://schemas.microsoft.com/office/drawing/2014/main" id="{315C0060-6AD6-B569-500A-73EAEBA37658}"/>
                  </a:ext>
                </a:extLst>
              </p:cNvPr>
              <p:cNvSpPr/>
              <p:nvPr/>
            </p:nvSpPr>
            <p:spPr>
              <a:xfrm>
                <a:off x="1374847" y="2852202"/>
                <a:ext cx="1993138" cy="1515660"/>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2400" b="0" i="0" u="none" strike="noStrike" kern="0" cap="none" spc="0" normalizeH="0" baseline="0" noProof="0" dirty="0">
                    <a:ln>
                      <a:noFill/>
                    </a:ln>
                    <a:solidFill>
                      <a:prstClr val="white"/>
                    </a:solidFill>
                    <a:effectLst/>
                    <a:uLnTx/>
                    <a:uFillTx/>
                    <a:latin typeface="Gill Sans MT"/>
                    <a:ea typeface="+mn-ea"/>
                    <a:cs typeface="+mn-cs"/>
                  </a:rPr>
                  <a:t>Detector</a:t>
                </a:r>
              </a:p>
            </p:txBody>
          </p:sp>
          <p:sp>
            <p:nvSpPr>
              <p:cNvPr id="13" name="CaixaDeTexto 12">
                <a:extLst>
                  <a:ext uri="{FF2B5EF4-FFF2-40B4-BE49-F238E27FC236}">
                    <a16:creationId xmlns:a16="http://schemas.microsoft.com/office/drawing/2014/main" id="{615D2C1F-6812-F2A0-9AE3-107C1551C859}"/>
                  </a:ext>
                </a:extLst>
              </p:cNvPr>
              <p:cNvSpPr txBox="1"/>
              <p:nvPr/>
            </p:nvSpPr>
            <p:spPr>
              <a:xfrm>
                <a:off x="1280211" y="4639382"/>
                <a:ext cx="2296366"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Partículas interagem com o material do detector produzindo um sinal elétrico (ou luz que é convertida em um sinal elétrico)</a:t>
                </a:r>
              </a:p>
            </p:txBody>
          </p:sp>
        </p:grpSp>
        <p:sp>
          <p:nvSpPr>
            <p:cNvPr id="2" name="Retângulo 1">
              <a:extLst>
                <a:ext uri="{FF2B5EF4-FFF2-40B4-BE49-F238E27FC236}">
                  <a16:creationId xmlns:a16="http://schemas.microsoft.com/office/drawing/2014/main" id="{79316E7F-901D-0D2F-12AE-4AA4AAA7F2D5}"/>
                </a:ext>
              </a:extLst>
            </p:cNvPr>
            <p:cNvSpPr/>
            <p:nvPr/>
          </p:nvSpPr>
          <p:spPr>
            <a:xfrm>
              <a:off x="794476" y="1835675"/>
              <a:ext cx="3954793" cy="4255742"/>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665133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Rectangle 2"/>
          <p:cNvSpPr>
            <a:spLocks noGrp="1" noChangeArrowheads="1"/>
          </p:cNvSpPr>
          <p:nvPr>
            <p:ph type="ctrTitle"/>
          </p:nvPr>
        </p:nvSpPr>
        <p:spPr>
          <a:xfrm>
            <a:off x="893380" y="55453"/>
            <a:ext cx="10472212" cy="1079609"/>
          </a:xfrm>
        </p:spPr>
        <p:txBody>
          <a:bodyPr/>
          <a:lstStyle/>
          <a:p>
            <a:r>
              <a:rPr lang="en-US" sz="3600" dirty="0"/>
              <a:t>Si Tracker</a:t>
            </a:r>
          </a:p>
        </p:txBody>
      </p:sp>
      <p:sp>
        <p:nvSpPr>
          <p:cNvPr id="8"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EC899ADC-3E75-5A46-BC8A-DD55E585D31F}" type="slidenum">
              <a:rPr lang="en-US">
                <a:solidFill>
                  <a:srgbClr val="000000"/>
                </a:solidFill>
              </a:rPr>
              <a:pPr/>
              <a:t>30</a:t>
            </a:fld>
            <a:endParaRPr lang="en-US">
              <a:solidFill>
                <a:srgbClr val="000000"/>
              </a:solidFill>
            </a:endParaRPr>
          </a:p>
        </p:txBody>
      </p:sp>
      <p:pic>
        <p:nvPicPr>
          <p:cNvPr id="1628163" name="Picture 3" descr="CernCMS_2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38" y="914400"/>
            <a:ext cx="3503612" cy="5715000"/>
          </a:xfrm>
          <a:prstGeom prst="rect">
            <a:avLst/>
          </a:prstGeom>
          <a:noFill/>
          <a:extLst>
            <a:ext uri="{909E8E84-426E-40dd-AFC4-6F175D3DCCD1}">
              <a14:hiddenFill xmlns="" xmlns:a14="http://schemas.microsoft.com/office/drawing/2010/main">
                <a:solidFill>
                  <a:srgbClr val="FFFFFF"/>
                </a:solidFill>
              </a14:hiddenFill>
            </a:ext>
          </a:extLst>
        </p:spPr>
      </p:pic>
      <p:pic>
        <p:nvPicPr>
          <p:cNvPr id="1628164" name="Picture 4" descr="0702036_03-A4-at-144-d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914401"/>
            <a:ext cx="4527550" cy="5718175"/>
          </a:xfrm>
          <a:prstGeom prst="rect">
            <a:avLst/>
          </a:prstGeom>
          <a:noFill/>
          <a:extLst>
            <a:ext uri="{909E8E84-426E-40dd-AFC4-6F175D3DCCD1}">
              <a14:hiddenFill xmlns="" xmlns:a14="http://schemas.microsoft.com/office/drawing/2010/main">
                <a:solidFill>
                  <a:srgbClr val="FFFFFF"/>
                </a:solidFill>
              </a14:hiddenFill>
            </a:ext>
          </a:extLst>
        </p:spPr>
      </p:pic>
      <p:sp>
        <p:nvSpPr>
          <p:cNvPr id="1628165" name="Rectangle 5"/>
          <p:cNvSpPr>
            <a:spLocks noChangeArrowheads="1"/>
          </p:cNvSpPr>
          <p:nvPr/>
        </p:nvSpPr>
        <p:spPr bwMode="auto">
          <a:xfrm>
            <a:off x="4267200" y="1143000"/>
            <a:ext cx="914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kumimoji="1" lang="en-GB" sz="2400" b="1">
                <a:solidFill>
                  <a:srgbClr val="FFFFFF"/>
                </a:solidFill>
                <a:latin typeface="Arial" charset="0"/>
                <a:ea typeface="ＭＳ Ｐゴシック" charset="0"/>
              </a:rPr>
              <a:t>TIB</a:t>
            </a:r>
            <a:endParaRPr kumimoji="1" lang="en-US" sz="2400" b="1">
              <a:solidFill>
                <a:srgbClr val="FFFFFF"/>
              </a:solidFill>
              <a:latin typeface="Arial" charset="0"/>
              <a:ea typeface="ＭＳ Ｐゴシック" charset="0"/>
            </a:endParaRPr>
          </a:p>
        </p:txBody>
      </p:sp>
      <p:sp>
        <p:nvSpPr>
          <p:cNvPr id="1628166" name="Rectangle 6"/>
          <p:cNvSpPr>
            <a:spLocks noChangeArrowheads="1"/>
          </p:cNvSpPr>
          <p:nvPr/>
        </p:nvSpPr>
        <p:spPr bwMode="auto">
          <a:xfrm>
            <a:off x="9328150" y="1066800"/>
            <a:ext cx="914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kumimoji="1" lang="en-GB" sz="2400" b="1">
                <a:solidFill>
                  <a:srgbClr val="FFFFFF"/>
                </a:solidFill>
                <a:latin typeface="Arial" charset="0"/>
                <a:ea typeface="ＭＳ Ｐゴシック" charset="0"/>
              </a:rPr>
              <a:t>TEC</a:t>
            </a:r>
            <a:endParaRPr kumimoji="1" lang="en-US" sz="2400" b="1">
              <a:solidFill>
                <a:srgbClr val="FFFFFF"/>
              </a:solidFill>
              <a:latin typeface="Arial" charset="0"/>
              <a:ea typeface="ＭＳ Ｐゴシック" charset="0"/>
            </a:endParaRPr>
          </a:p>
        </p:txBody>
      </p:sp>
    </p:spTree>
    <p:extLst>
      <p:ext uri="{BB962C8B-B14F-4D97-AF65-F5344CB8AC3E}">
        <p14:creationId xmlns:p14="http://schemas.microsoft.com/office/powerpoint/2010/main" val="3554129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Rectangle 2"/>
          <p:cNvSpPr>
            <a:spLocks noGrp="1" noChangeArrowheads="1"/>
          </p:cNvSpPr>
          <p:nvPr>
            <p:ph type="ctrTitle"/>
          </p:nvPr>
        </p:nvSpPr>
        <p:spPr>
          <a:xfrm>
            <a:off x="859894" y="127793"/>
            <a:ext cx="10472212" cy="1079609"/>
          </a:xfrm>
        </p:spPr>
        <p:txBody>
          <a:bodyPr/>
          <a:lstStyle/>
          <a:p>
            <a:r>
              <a:rPr lang="en-US" sz="3600" dirty="0"/>
              <a:t>Tracker Readied for Installation</a:t>
            </a:r>
          </a:p>
        </p:txBody>
      </p:sp>
      <p:sp>
        <p:nvSpPr>
          <p:cNvPr id="5" name="Slide Number Placeholder 3"/>
          <p:cNvSpPr>
            <a:spLocks noGrp="1"/>
          </p:cNvSpPr>
          <p:nvPr>
            <p:ph type="sldNum" sz="quarter" idx="4294967295"/>
          </p:nvPr>
        </p:nvSpPr>
        <p:spPr>
          <a:xfrm>
            <a:off x="0" y="6315075"/>
            <a:ext cx="3814763" cy="365125"/>
          </a:xfrm>
        </p:spPr>
        <p:txBody>
          <a:bodyPr/>
          <a:lstStyle/>
          <a:p>
            <a:r>
              <a:rPr lang="en-US">
                <a:solidFill>
                  <a:srgbClr val="000000"/>
                </a:solidFill>
              </a:rPr>
              <a:t>CERN ColloqDec07 tsv  </a:t>
            </a:r>
            <a:fld id="{52DCD5D8-85C9-4043-81BA-B124BC7AA246}" type="slidenum">
              <a:rPr lang="en-US">
                <a:solidFill>
                  <a:srgbClr val="000000"/>
                </a:solidFill>
              </a:rPr>
              <a:pPr/>
              <a:t>31</a:t>
            </a:fld>
            <a:endParaRPr lang="en-US">
              <a:solidFill>
                <a:srgbClr val="000000"/>
              </a:solidFill>
            </a:endParaRPr>
          </a:p>
        </p:txBody>
      </p:sp>
      <p:pic>
        <p:nvPicPr>
          <p:cNvPr id="1629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43000"/>
            <a:ext cx="7162800" cy="55689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77944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109A39-BEF5-726B-68E0-DCBF9DE2EB10}"/>
              </a:ext>
            </a:extLst>
          </p:cNvPr>
          <p:cNvSpPr>
            <a:spLocks noGrp="1"/>
          </p:cNvSpPr>
          <p:nvPr>
            <p:ph type="ctrTitle"/>
          </p:nvPr>
        </p:nvSpPr>
        <p:spPr/>
        <p:txBody>
          <a:bodyPr/>
          <a:lstStyle/>
          <a:p>
            <a:endParaRPr lang="pt-BR"/>
          </a:p>
        </p:txBody>
      </p:sp>
      <p:pic>
        <p:nvPicPr>
          <p:cNvPr id="5" name="Imagem 4">
            <a:extLst>
              <a:ext uri="{FF2B5EF4-FFF2-40B4-BE49-F238E27FC236}">
                <a16:creationId xmlns:a16="http://schemas.microsoft.com/office/drawing/2014/main" id="{353DD681-6516-ACB3-A163-87DA64F58D34}"/>
              </a:ext>
            </a:extLst>
          </p:cNvPr>
          <p:cNvPicPr>
            <a:picLocks noChangeAspect="1"/>
          </p:cNvPicPr>
          <p:nvPr/>
        </p:nvPicPr>
        <p:blipFill>
          <a:blip r:embed="rId2"/>
          <a:stretch>
            <a:fillRect/>
          </a:stretch>
        </p:blipFill>
        <p:spPr>
          <a:xfrm>
            <a:off x="0" y="357187"/>
            <a:ext cx="12192600" cy="6143625"/>
          </a:xfrm>
          <a:prstGeom prst="rect">
            <a:avLst/>
          </a:prstGeom>
        </p:spPr>
      </p:pic>
    </p:spTree>
    <p:extLst>
      <p:ext uri="{BB962C8B-B14F-4D97-AF65-F5344CB8AC3E}">
        <p14:creationId xmlns:p14="http://schemas.microsoft.com/office/powerpoint/2010/main" val="4066352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082868A-1E70-17B8-3588-77EE1EC924CD}"/>
              </a:ext>
            </a:extLst>
          </p:cNvPr>
          <p:cNvSpPr>
            <a:spLocks noGrp="1"/>
          </p:cNvSpPr>
          <p:nvPr>
            <p:ph type="ctrTitle"/>
          </p:nvPr>
        </p:nvSpPr>
        <p:spPr>
          <a:xfrm>
            <a:off x="893380" y="202653"/>
            <a:ext cx="10472212" cy="1079609"/>
          </a:xfrm>
        </p:spPr>
        <p:txBody>
          <a:bodyPr/>
          <a:lstStyle/>
          <a:p>
            <a:r>
              <a:rPr lang="pt-BR" dirty="0"/>
              <a:t>Detectores em “4 dimensões”</a:t>
            </a:r>
          </a:p>
        </p:txBody>
      </p:sp>
      <p:sp>
        <p:nvSpPr>
          <p:cNvPr id="5" name="CaixaDeTexto 4">
            <a:extLst>
              <a:ext uri="{FF2B5EF4-FFF2-40B4-BE49-F238E27FC236}">
                <a16:creationId xmlns:a16="http://schemas.microsoft.com/office/drawing/2014/main" id="{2B93076D-A2ED-C017-FE8C-A53070BF15B6}"/>
              </a:ext>
            </a:extLst>
          </p:cNvPr>
          <p:cNvSpPr txBox="1"/>
          <p:nvPr/>
        </p:nvSpPr>
        <p:spPr>
          <a:xfrm>
            <a:off x="400461" y="1631768"/>
            <a:ext cx="4857340" cy="1200329"/>
          </a:xfrm>
          <a:prstGeom prst="rect">
            <a:avLst/>
          </a:prstGeom>
          <a:noFill/>
        </p:spPr>
        <p:txBody>
          <a:bodyPr wrap="square">
            <a:spAutoFit/>
          </a:bodyPr>
          <a:lstStyle/>
          <a:p>
            <a:pPr>
              <a:spcAft>
                <a:spcPts val="600"/>
              </a:spcAft>
            </a:pPr>
            <a:r>
              <a:rPr lang="pt-BR" dirty="0"/>
              <a:t>Em colisores de alta luminosidade, múltiplas colisões cada vez que pacotes das partículas do feixe se cruzam nos pontos de colisão (</a:t>
            </a:r>
            <a:r>
              <a:rPr lang="pt-BR" i="1" dirty="0" err="1"/>
              <a:t>pileup</a:t>
            </a:r>
            <a:r>
              <a:rPr lang="pt-BR" dirty="0"/>
              <a:t> – empilhamento).</a:t>
            </a:r>
          </a:p>
        </p:txBody>
      </p:sp>
      <p:pic>
        <p:nvPicPr>
          <p:cNvPr id="7" name="Imagem 6">
            <a:extLst>
              <a:ext uri="{FF2B5EF4-FFF2-40B4-BE49-F238E27FC236}">
                <a16:creationId xmlns:a16="http://schemas.microsoft.com/office/drawing/2014/main" id="{ACAB14D8-41A9-820E-A279-5FBF4F0210B9}"/>
              </a:ext>
            </a:extLst>
          </p:cNvPr>
          <p:cNvPicPr>
            <a:picLocks noChangeAspect="1"/>
          </p:cNvPicPr>
          <p:nvPr/>
        </p:nvPicPr>
        <p:blipFill>
          <a:blip r:embed="rId2"/>
          <a:stretch>
            <a:fillRect/>
          </a:stretch>
        </p:blipFill>
        <p:spPr>
          <a:xfrm>
            <a:off x="5441868" y="1631768"/>
            <a:ext cx="6415752" cy="3239637"/>
          </a:xfrm>
          <a:prstGeom prst="rect">
            <a:avLst/>
          </a:prstGeom>
        </p:spPr>
      </p:pic>
      <p:sp>
        <p:nvSpPr>
          <p:cNvPr id="8" name="CaixaDeTexto 7">
            <a:extLst>
              <a:ext uri="{FF2B5EF4-FFF2-40B4-BE49-F238E27FC236}">
                <a16:creationId xmlns:a16="http://schemas.microsoft.com/office/drawing/2014/main" id="{AE5E6E28-D90D-7F30-747E-BAD1606C38CA}"/>
              </a:ext>
            </a:extLst>
          </p:cNvPr>
          <p:cNvSpPr txBox="1"/>
          <p:nvPr/>
        </p:nvSpPr>
        <p:spPr>
          <a:xfrm>
            <a:off x="400458" y="2931483"/>
            <a:ext cx="4857341" cy="646331"/>
          </a:xfrm>
          <a:prstGeom prst="rect">
            <a:avLst/>
          </a:prstGeom>
          <a:noFill/>
        </p:spPr>
        <p:txBody>
          <a:bodyPr wrap="square">
            <a:spAutoFit/>
          </a:bodyPr>
          <a:lstStyle/>
          <a:p>
            <a:pPr>
              <a:spcAft>
                <a:spcPts val="600"/>
              </a:spcAft>
            </a:pPr>
            <a:r>
              <a:rPr lang="pt-BR" dirty="0">
                <a:sym typeface="Wingdings" panose="05000000000000000000" pitchFamily="2" charset="2"/>
              </a:rPr>
              <a:t> Medição do tempo de voo das partículas permite associá-las à colisão de interesse.</a:t>
            </a:r>
            <a:endParaRPr lang="pt-BR" dirty="0"/>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7B2160DD-59FA-50D0-48B2-C064A4C82E26}"/>
                  </a:ext>
                </a:extLst>
              </p:cNvPr>
              <p:cNvSpPr txBox="1"/>
              <p:nvPr/>
            </p:nvSpPr>
            <p:spPr>
              <a:xfrm>
                <a:off x="400458" y="3677200"/>
                <a:ext cx="4857341" cy="646331"/>
              </a:xfrm>
              <a:prstGeom prst="rect">
                <a:avLst/>
              </a:prstGeom>
              <a:noFill/>
            </p:spPr>
            <p:txBody>
              <a:bodyPr wrap="square">
                <a:spAutoFit/>
              </a:bodyPr>
              <a:lstStyle/>
              <a:p>
                <a:pPr>
                  <a:spcAft>
                    <a:spcPts val="600"/>
                  </a:spcAft>
                </a:pPr>
                <a:r>
                  <a:rPr lang="pt-BR" dirty="0">
                    <a:sym typeface="Wingdings" panose="05000000000000000000" pitchFamily="2" charset="2"/>
                  </a:rPr>
                  <a:t> Muito alta resolução temporal necessária – </a:t>
                </a:r>
                <a14:m>
                  <m:oMath xmlns:m="http://schemas.openxmlformats.org/officeDocument/2006/math">
                    <m:r>
                      <a:rPr lang="pt-BR" i="1" smtClean="0">
                        <a:latin typeface="Cambria Math" panose="02040503050406030204" pitchFamily="18" charset="0"/>
                        <a:ea typeface="Cambria Math" panose="02040503050406030204" pitchFamily="18" charset="0"/>
                        <a:sym typeface="Wingdings" panose="05000000000000000000" pitchFamily="2" charset="2"/>
                      </a:rPr>
                      <m:t>𝒪</m:t>
                    </m:r>
                    <m:r>
                      <a:rPr lang="pt-BR" b="0" i="1" smtClean="0">
                        <a:latin typeface="Cambria Math" panose="02040503050406030204" pitchFamily="18" charset="0"/>
                        <a:ea typeface="Cambria Math" panose="02040503050406030204" pitchFamily="18" charset="0"/>
                        <a:sym typeface="Wingdings" panose="05000000000000000000" pitchFamily="2" charset="2"/>
                      </a:rPr>
                      <m:t>(10</m:t>
                    </m:r>
                    <m:r>
                      <m:rPr>
                        <m:nor/>
                      </m:rPr>
                      <a:rPr lang="pt-BR" b="0" i="0" smtClean="0">
                        <a:latin typeface="Cambria Math" panose="02040503050406030204" pitchFamily="18" charset="0"/>
                        <a:ea typeface="Cambria Math" panose="02040503050406030204" pitchFamily="18" charset="0"/>
                        <a:sym typeface="Wingdings" panose="05000000000000000000" pitchFamily="2" charset="2"/>
                      </a:rPr>
                      <m:t> </m:t>
                    </m:r>
                    <m:r>
                      <m:rPr>
                        <m:nor/>
                      </m:rPr>
                      <a:rPr lang="pt-BR" b="0" i="0" smtClean="0">
                        <a:latin typeface="Cambria Math" panose="02040503050406030204" pitchFamily="18" charset="0"/>
                        <a:ea typeface="Cambria Math" panose="02040503050406030204" pitchFamily="18" charset="0"/>
                        <a:sym typeface="Wingdings" panose="05000000000000000000" pitchFamily="2" charset="2"/>
                      </a:rPr>
                      <m:t>ps</m:t>
                    </m:r>
                    <m:r>
                      <a:rPr lang="pt-BR"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pt-BR" dirty="0"/>
              </a:p>
            </p:txBody>
          </p:sp>
        </mc:Choice>
        <mc:Fallback>
          <p:sp>
            <p:nvSpPr>
              <p:cNvPr id="9" name="CaixaDeTexto 8">
                <a:extLst>
                  <a:ext uri="{FF2B5EF4-FFF2-40B4-BE49-F238E27FC236}">
                    <a16:creationId xmlns:a16="http://schemas.microsoft.com/office/drawing/2014/main" id="{7B2160DD-59FA-50D0-48B2-C064A4C82E26}"/>
                  </a:ext>
                </a:extLst>
              </p:cNvPr>
              <p:cNvSpPr txBox="1">
                <a:spLocks noRot="1" noChangeAspect="1" noMove="1" noResize="1" noEditPoints="1" noAdjustHandles="1" noChangeArrowheads="1" noChangeShapeType="1" noTextEdit="1"/>
              </p:cNvSpPr>
              <p:nvPr/>
            </p:nvSpPr>
            <p:spPr>
              <a:xfrm>
                <a:off x="400458" y="3677200"/>
                <a:ext cx="4857341" cy="646331"/>
              </a:xfrm>
              <a:prstGeom prst="rect">
                <a:avLst/>
              </a:prstGeom>
              <a:blipFill>
                <a:blip r:embed="rId3"/>
                <a:stretch>
                  <a:fillRect l="-1131" t="-5660" b="-7547"/>
                </a:stretch>
              </a:blipFill>
            </p:spPr>
            <p:txBody>
              <a:bodyPr/>
              <a:lstStyle/>
              <a:p>
                <a:r>
                  <a:rPr lang="pt-BR">
                    <a:noFill/>
                  </a:rPr>
                  <a:t> </a:t>
                </a:r>
              </a:p>
            </p:txBody>
          </p:sp>
        </mc:Fallback>
      </mc:AlternateContent>
    </p:spTree>
    <p:extLst>
      <p:ext uri="{BB962C8B-B14F-4D97-AF65-F5344CB8AC3E}">
        <p14:creationId xmlns:p14="http://schemas.microsoft.com/office/powerpoint/2010/main" val="134880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Agrupar 50">
            <a:extLst>
              <a:ext uri="{FF2B5EF4-FFF2-40B4-BE49-F238E27FC236}">
                <a16:creationId xmlns:a16="http://schemas.microsoft.com/office/drawing/2014/main" id="{650FD1BE-52D4-6917-A572-0B7807985C1A}"/>
              </a:ext>
            </a:extLst>
          </p:cNvPr>
          <p:cNvGrpSpPr/>
          <p:nvPr/>
        </p:nvGrpSpPr>
        <p:grpSpPr>
          <a:xfrm>
            <a:off x="710171" y="1384043"/>
            <a:ext cx="4832121" cy="2901835"/>
            <a:chOff x="765205" y="2139270"/>
            <a:chExt cx="4832121" cy="2901835"/>
          </a:xfrm>
        </p:grpSpPr>
        <p:grpSp>
          <p:nvGrpSpPr>
            <p:cNvPr id="50" name="Agrupar 49">
              <a:extLst>
                <a:ext uri="{FF2B5EF4-FFF2-40B4-BE49-F238E27FC236}">
                  <a16:creationId xmlns:a16="http://schemas.microsoft.com/office/drawing/2014/main" id="{E41B79FA-A37B-ED27-DBA0-376ADE2BB51D}"/>
                </a:ext>
              </a:extLst>
            </p:cNvPr>
            <p:cNvGrpSpPr/>
            <p:nvPr/>
          </p:nvGrpSpPr>
          <p:grpSpPr>
            <a:xfrm>
              <a:off x="1361918" y="2139270"/>
              <a:ext cx="4235408" cy="2901835"/>
              <a:chOff x="1361918" y="2139270"/>
              <a:chExt cx="4235408" cy="2901835"/>
            </a:xfrm>
          </p:grpSpPr>
          <p:grpSp>
            <p:nvGrpSpPr>
              <p:cNvPr id="32" name="Agrupar 31">
                <a:extLst>
                  <a:ext uri="{FF2B5EF4-FFF2-40B4-BE49-F238E27FC236}">
                    <a16:creationId xmlns:a16="http://schemas.microsoft.com/office/drawing/2014/main" id="{37FCEE61-6B45-AF05-D71E-011B4D0691E0}"/>
                  </a:ext>
                </a:extLst>
              </p:cNvPr>
              <p:cNvGrpSpPr/>
              <p:nvPr/>
            </p:nvGrpSpPr>
            <p:grpSpPr>
              <a:xfrm>
                <a:off x="4613352" y="2139270"/>
                <a:ext cx="533423" cy="262444"/>
                <a:chOff x="4613352" y="2139270"/>
                <a:chExt cx="533423" cy="262444"/>
              </a:xfrm>
            </p:grpSpPr>
            <p:grpSp>
              <p:nvGrpSpPr>
                <p:cNvPr id="30" name="Agrupar 29">
                  <a:extLst>
                    <a:ext uri="{FF2B5EF4-FFF2-40B4-BE49-F238E27FC236}">
                      <a16:creationId xmlns:a16="http://schemas.microsoft.com/office/drawing/2014/main" id="{BF0C63FB-9666-630D-F790-2E02716E0915}"/>
                    </a:ext>
                  </a:extLst>
                </p:cNvPr>
                <p:cNvGrpSpPr/>
                <p:nvPr/>
              </p:nvGrpSpPr>
              <p:grpSpPr>
                <a:xfrm>
                  <a:off x="4613352" y="2139688"/>
                  <a:ext cx="533423" cy="191138"/>
                  <a:chOff x="4610174" y="4885644"/>
                  <a:chExt cx="533423" cy="191138"/>
                </a:xfrm>
              </p:grpSpPr>
              <p:cxnSp>
                <p:nvCxnSpPr>
                  <p:cNvPr id="28" name="Conector reto 27">
                    <a:extLst>
                      <a:ext uri="{FF2B5EF4-FFF2-40B4-BE49-F238E27FC236}">
                        <a16:creationId xmlns:a16="http://schemas.microsoft.com/office/drawing/2014/main" id="{35482140-748F-5A56-A7C5-0B1028385046}"/>
                      </a:ext>
                    </a:extLst>
                  </p:cNvPr>
                  <p:cNvCxnSpPr>
                    <a:cxnSpLocks/>
                  </p:cNvCxnSpPr>
                  <p:nvPr/>
                </p:nvCxnSpPr>
                <p:spPr>
                  <a:xfrm>
                    <a:off x="4610174" y="4885644"/>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Agrupar 23">
                    <a:extLst>
                      <a:ext uri="{FF2B5EF4-FFF2-40B4-BE49-F238E27FC236}">
                        <a16:creationId xmlns:a16="http://schemas.microsoft.com/office/drawing/2014/main" id="{C6F2EE8F-E0AC-630C-F222-8F10FA55596B}"/>
                      </a:ext>
                    </a:extLst>
                  </p:cNvPr>
                  <p:cNvGrpSpPr/>
                  <p:nvPr/>
                </p:nvGrpSpPr>
                <p:grpSpPr>
                  <a:xfrm>
                    <a:off x="5035597" y="4885863"/>
                    <a:ext cx="108000" cy="190919"/>
                    <a:chOff x="9561933" y="3760596"/>
                    <a:chExt cx="108000" cy="190919"/>
                  </a:xfrm>
                </p:grpSpPr>
                <p:cxnSp>
                  <p:nvCxnSpPr>
                    <p:cNvPr id="25" name="Conector reto 24">
                      <a:extLst>
                        <a:ext uri="{FF2B5EF4-FFF2-40B4-BE49-F238E27FC236}">
                          <a16:creationId xmlns:a16="http://schemas.microsoft.com/office/drawing/2014/main" id="{810A9A4C-2CD9-AA3C-29D7-0CD8CE0F0233}"/>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riângulo isósceles 25">
                      <a:extLst>
                        <a:ext uri="{FF2B5EF4-FFF2-40B4-BE49-F238E27FC236}">
                          <a16:creationId xmlns:a16="http://schemas.microsoft.com/office/drawing/2014/main" id="{0096046E-0738-7B11-1B7B-F6019805C804}"/>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cxnSp>
              <p:nvCxnSpPr>
                <p:cNvPr id="19" name="Conector reto 18">
                  <a:extLst>
                    <a:ext uri="{FF2B5EF4-FFF2-40B4-BE49-F238E27FC236}">
                      <a16:creationId xmlns:a16="http://schemas.microsoft.com/office/drawing/2014/main" id="{39C03C91-4B32-C86E-DAA7-2327A6FE5E8F}"/>
                    </a:ext>
                  </a:extLst>
                </p:cNvPr>
                <p:cNvCxnSpPr>
                  <a:cxnSpLocks/>
                </p:cNvCxnSpPr>
                <p:nvPr/>
              </p:nvCxnSpPr>
              <p:spPr>
                <a:xfrm flipV="1">
                  <a:off x="4619703" y="2139270"/>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Agrupar 32">
                <a:extLst>
                  <a:ext uri="{FF2B5EF4-FFF2-40B4-BE49-F238E27FC236}">
                    <a16:creationId xmlns:a16="http://schemas.microsoft.com/office/drawing/2014/main" id="{E9C802E3-8C45-4E80-05D2-AA50AC65C639}"/>
                  </a:ext>
                </a:extLst>
              </p:cNvPr>
              <p:cNvGrpSpPr/>
              <p:nvPr/>
            </p:nvGrpSpPr>
            <p:grpSpPr>
              <a:xfrm>
                <a:off x="4613352" y="4633217"/>
                <a:ext cx="983974" cy="407888"/>
                <a:chOff x="4613352" y="4633217"/>
                <a:chExt cx="983974" cy="407888"/>
              </a:xfrm>
            </p:grpSpPr>
            <p:cxnSp>
              <p:nvCxnSpPr>
                <p:cNvPr id="27" name="Conector reto 26">
                  <a:extLst>
                    <a:ext uri="{FF2B5EF4-FFF2-40B4-BE49-F238E27FC236}">
                      <a16:creationId xmlns:a16="http://schemas.microsoft.com/office/drawing/2014/main" id="{BAE70CFD-B520-9713-623E-938D26CD4603}"/>
                    </a:ext>
                  </a:extLst>
                </p:cNvPr>
                <p:cNvCxnSpPr>
                  <a:cxnSpLocks/>
                </p:cNvCxnSpPr>
                <p:nvPr/>
              </p:nvCxnSpPr>
              <p:spPr>
                <a:xfrm flipV="1">
                  <a:off x="4619703" y="4633217"/>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Agrupar 30">
                  <a:extLst>
                    <a:ext uri="{FF2B5EF4-FFF2-40B4-BE49-F238E27FC236}">
                      <a16:creationId xmlns:a16="http://schemas.microsoft.com/office/drawing/2014/main" id="{F01C5A9D-46C3-E6A5-CD0A-E7B72B595AF9}"/>
                    </a:ext>
                  </a:extLst>
                </p:cNvPr>
                <p:cNvGrpSpPr/>
                <p:nvPr/>
              </p:nvGrpSpPr>
              <p:grpSpPr>
                <a:xfrm>
                  <a:off x="4613352" y="4733328"/>
                  <a:ext cx="983974" cy="307777"/>
                  <a:chOff x="4610175" y="1974251"/>
                  <a:chExt cx="983974" cy="307777"/>
                </a:xfrm>
              </p:grpSpPr>
              <mc:AlternateContent xmlns:mc="http://schemas.openxmlformats.org/markup-compatibility/2006">
                <mc:Choice xmlns:a14="http://schemas.microsoft.com/office/drawing/2010/main" Requires="a14">
                  <p:sp>
                    <p:nvSpPr>
                      <p:cNvPr id="17" name="TextBox 5">
                        <a:extLst>
                          <a:ext uri="{FF2B5EF4-FFF2-40B4-BE49-F238E27FC236}">
                            <a16:creationId xmlns:a16="http://schemas.microsoft.com/office/drawing/2014/main" id="{FDCFC7C7-708A-0E8A-03A7-AC4D6F0B67E5}"/>
                          </a:ext>
                        </a:extLst>
                      </p:cNvPr>
                      <p:cNvSpPr txBox="1"/>
                      <p:nvPr/>
                    </p:nvSpPr>
                    <p:spPr>
                      <a:xfrm>
                        <a:off x="5154437" y="1974251"/>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p:sp>
                    <p:nvSpPr>
                      <p:cNvPr id="17" name="TextBox 5">
                        <a:extLst>
                          <a:ext uri="{FF2B5EF4-FFF2-40B4-BE49-F238E27FC236}">
                            <a16:creationId xmlns:a16="http://schemas.microsoft.com/office/drawing/2014/main" id="{FDCFC7C7-708A-0E8A-03A7-AC4D6F0B67E5}"/>
                          </a:ext>
                        </a:extLst>
                      </p:cNvPr>
                      <p:cNvSpPr txBox="1">
                        <a:spLocks noRot="1" noChangeAspect="1" noMove="1" noResize="1" noEditPoints="1" noAdjustHandles="1" noChangeArrowheads="1" noChangeShapeType="1" noTextEdit="1"/>
                      </p:cNvSpPr>
                      <p:nvPr/>
                    </p:nvSpPr>
                    <p:spPr>
                      <a:xfrm>
                        <a:off x="5154437" y="1974251"/>
                        <a:ext cx="439712" cy="307777"/>
                      </a:xfrm>
                      <a:prstGeom prst="rect">
                        <a:avLst/>
                      </a:prstGeom>
                      <a:blipFill>
                        <a:blip r:embed="rId2"/>
                        <a:stretch>
                          <a:fillRect/>
                        </a:stretch>
                      </a:blipFill>
                    </p:spPr>
                    <p:txBody>
                      <a:bodyPr/>
                      <a:lstStyle/>
                      <a:p>
                        <a:r>
                          <a:rPr lang="pt-BR">
                            <a:noFill/>
                          </a:rPr>
                          <a:t> </a:t>
                        </a:r>
                      </a:p>
                    </p:txBody>
                  </p:sp>
                </mc:Fallback>
              </mc:AlternateContent>
              <p:grpSp>
                <p:nvGrpSpPr>
                  <p:cNvPr id="29" name="Agrupar 28">
                    <a:extLst>
                      <a:ext uri="{FF2B5EF4-FFF2-40B4-BE49-F238E27FC236}">
                        <a16:creationId xmlns:a16="http://schemas.microsoft.com/office/drawing/2014/main" id="{E4BDF791-F3DB-1B9A-7DE8-8F06603D66B4}"/>
                      </a:ext>
                    </a:extLst>
                  </p:cNvPr>
                  <p:cNvGrpSpPr/>
                  <p:nvPr/>
                </p:nvGrpSpPr>
                <p:grpSpPr>
                  <a:xfrm>
                    <a:off x="4610175" y="2098707"/>
                    <a:ext cx="566841" cy="76039"/>
                    <a:chOff x="4610175" y="2098707"/>
                    <a:chExt cx="566841" cy="76039"/>
                  </a:xfrm>
                </p:grpSpPr>
                <p:cxnSp>
                  <p:nvCxnSpPr>
                    <p:cNvPr id="20" name="Conector reto 19">
                      <a:extLst>
                        <a:ext uri="{FF2B5EF4-FFF2-40B4-BE49-F238E27FC236}">
                          <a16:creationId xmlns:a16="http://schemas.microsoft.com/office/drawing/2014/main" id="{4A04E1EF-E225-5BF9-EAEF-B2F07DAB275E}"/>
                        </a:ext>
                      </a:extLst>
                    </p:cNvPr>
                    <p:cNvCxnSpPr>
                      <a:cxnSpLocks/>
                    </p:cNvCxnSpPr>
                    <p:nvPr/>
                  </p:nvCxnSpPr>
                  <p:spPr>
                    <a:xfrm flipV="1">
                      <a:off x="4610175" y="2139052"/>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B77EAEA6-F550-8DF7-D8A6-6B299D1B33A4}"/>
                        </a:ext>
                      </a:extLst>
                    </p:cNvPr>
                    <p:cNvSpPr/>
                    <p:nvPr/>
                  </p:nvSpPr>
                  <p:spPr>
                    <a:xfrm rot="16200000">
                      <a:off x="4849051" y="2005922"/>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2" name="Conector reto 21">
                      <a:extLst>
                        <a:ext uri="{FF2B5EF4-FFF2-40B4-BE49-F238E27FC236}">
                          <a16:creationId xmlns:a16="http://schemas.microsoft.com/office/drawing/2014/main" id="{DA238C73-BEC1-C5DE-465A-CE1B7B588C48}"/>
                        </a:ext>
                      </a:extLst>
                    </p:cNvPr>
                    <p:cNvCxnSpPr>
                      <a:cxnSpLocks/>
                    </p:cNvCxnSpPr>
                    <p:nvPr/>
                  </p:nvCxnSpPr>
                  <p:spPr>
                    <a:xfrm flipV="1">
                      <a:off x="5025064" y="2136030"/>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49" name="Agrupar 48">
                <a:extLst>
                  <a:ext uri="{FF2B5EF4-FFF2-40B4-BE49-F238E27FC236}">
                    <a16:creationId xmlns:a16="http://schemas.microsoft.com/office/drawing/2014/main" id="{FF4EAA41-88CA-2277-1077-480BDFA44AC4}"/>
                  </a:ext>
                </a:extLst>
              </p:cNvPr>
              <p:cNvGrpSpPr/>
              <p:nvPr/>
            </p:nvGrpSpPr>
            <p:grpSpPr>
              <a:xfrm>
                <a:off x="1361918" y="2401713"/>
                <a:ext cx="3701261" cy="2233922"/>
                <a:chOff x="1361918" y="2401713"/>
                <a:chExt cx="3701261" cy="2233922"/>
              </a:xfrm>
            </p:grpSpPr>
            <p:grpSp>
              <p:nvGrpSpPr>
                <p:cNvPr id="47" name="Agrupar 46">
                  <a:extLst>
                    <a:ext uri="{FF2B5EF4-FFF2-40B4-BE49-F238E27FC236}">
                      <a16:creationId xmlns:a16="http://schemas.microsoft.com/office/drawing/2014/main" id="{DC0CEC13-3F01-7198-D136-3223F5C1A1B7}"/>
                    </a:ext>
                  </a:extLst>
                </p:cNvPr>
                <p:cNvGrpSpPr/>
                <p:nvPr/>
              </p:nvGrpSpPr>
              <p:grpSpPr>
                <a:xfrm>
                  <a:off x="1361919" y="2401713"/>
                  <a:ext cx="3697886" cy="2231319"/>
                  <a:chOff x="1361919" y="2401713"/>
                  <a:chExt cx="3697886" cy="2231319"/>
                </a:xfrm>
              </p:grpSpPr>
              <p:sp>
                <p:nvSpPr>
                  <p:cNvPr id="11" name="Retângulo 10">
                    <a:extLst>
                      <a:ext uri="{FF2B5EF4-FFF2-40B4-BE49-F238E27FC236}">
                        <a16:creationId xmlns:a16="http://schemas.microsoft.com/office/drawing/2014/main" id="{10D4FDCB-E686-7F3C-43D6-EAE5F3645DEB}"/>
                      </a:ext>
                    </a:extLst>
                  </p:cNvPr>
                  <p:cNvSpPr/>
                  <p:nvPr/>
                </p:nvSpPr>
                <p:spPr>
                  <a:xfrm>
                    <a:off x="1365295" y="2401713"/>
                    <a:ext cx="3694509" cy="2224374"/>
                  </a:xfrm>
                  <a:prstGeom prst="rect">
                    <a:avLst/>
                  </a:prstGeom>
                  <a:solidFill>
                    <a:schemeClr val="tx1">
                      <a:alpha val="10000"/>
                    </a:schemeClr>
                  </a:solidFill>
                  <a:ln w="317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10" name="Retângulo 9">
                    <a:extLst>
                      <a:ext uri="{FF2B5EF4-FFF2-40B4-BE49-F238E27FC236}">
                        <a16:creationId xmlns:a16="http://schemas.microsoft.com/office/drawing/2014/main" id="{700EE678-A69E-6BFB-3896-71330F9F0702}"/>
                      </a:ext>
                    </a:extLst>
                  </p:cNvPr>
                  <p:cNvSpPr/>
                  <p:nvPr/>
                </p:nvSpPr>
                <p:spPr>
                  <a:xfrm>
                    <a:off x="1361919" y="2407344"/>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nvGrpSpPr>
                <p:cNvPr id="48" name="Agrupar 47">
                  <a:extLst>
                    <a:ext uri="{FF2B5EF4-FFF2-40B4-BE49-F238E27FC236}">
                      <a16:creationId xmlns:a16="http://schemas.microsoft.com/office/drawing/2014/main" id="{AE4DBC0B-88FC-4003-9C7C-85F93765998E}"/>
                    </a:ext>
                  </a:extLst>
                </p:cNvPr>
                <p:cNvGrpSpPr/>
                <p:nvPr/>
              </p:nvGrpSpPr>
              <p:grpSpPr>
                <a:xfrm>
                  <a:off x="1361918" y="2406275"/>
                  <a:ext cx="3701261" cy="2229360"/>
                  <a:chOff x="1361918" y="2406275"/>
                  <a:chExt cx="3701261" cy="2229360"/>
                </a:xfrm>
              </p:grpSpPr>
              <p:sp>
                <p:nvSpPr>
                  <p:cNvPr id="9" name="Retângulo 8">
                    <a:extLst>
                      <a:ext uri="{FF2B5EF4-FFF2-40B4-BE49-F238E27FC236}">
                        <a16:creationId xmlns:a16="http://schemas.microsoft.com/office/drawing/2014/main" id="{49F3D78D-5B80-ABE5-651C-56B7F5BA25FA}"/>
                      </a:ext>
                    </a:extLst>
                  </p:cNvPr>
                  <p:cNvSpPr/>
                  <p:nvPr/>
                </p:nvSpPr>
                <p:spPr>
                  <a:xfrm>
                    <a:off x="1361918" y="4503234"/>
                    <a:ext cx="3701261" cy="132401"/>
                  </a:xfrm>
                  <a:prstGeom prst="rect">
                    <a:avLst/>
                  </a:prstGeom>
                  <a:pattFill prst="pct25">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42" name="Agrupar 41">
                    <a:extLst>
                      <a:ext uri="{FF2B5EF4-FFF2-40B4-BE49-F238E27FC236}">
                        <a16:creationId xmlns:a16="http://schemas.microsoft.com/office/drawing/2014/main" id="{1E0C50DA-4523-7BF8-B729-80DC2DF0AB9D}"/>
                      </a:ext>
                    </a:extLst>
                  </p:cNvPr>
                  <p:cNvGrpSpPr/>
                  <p:nvPr/>
                </p:nvGrpSpPr>
                <p:grpSpPr>
                  <a:xfrm>
                    <a:off x="1524126" y="2406275"/>
                    <a:ext cx="3376847" cy="262408"/>
                    <a:chOff x="1524126" y="2406275"/>
                    <a:chExt cx="3376847" cy="262408"/>
                  </a:xfrm>
                </p:grpSpPr>
                <p:sp>
                  <p:nvSpPr>
                    <p:cNvPr id="8" name="Retângulo 7">
                      <a:extLst>
                        <a:ext uri="{FF2B5EF4-FFF2-40B4-BE49-F238E27FC236}">
                          <a16:creationId xmlns:a16="http://schemas.microsoft.com/office/drawing/2014/main" id="{DDF7C6C2-A8B0-D417-F0EB-326335B32625}"/>
                        </a:ext>
                      </a:extLst>
                    </p:cNvPr>
                    <p:cNvSpPr/>
                    <p:nvPr/>
                  </p:nvSpPr>
                  <p:spPr>
                    <a:xfrm>
                      <a:off x="1524127" y="2406275"/>
                      <a:ext cx="3376846" cy="132401"/>
                    </a:xfrm>
                    <a:prstGeom prst="rect">
                      <a:avLst/>
                    </a:prstGeom>
                    <a:pattFill prst="pct50">
                      <a:fgClr>
                        <a:schemeClr val="tx1"/>
                      </a:fgClr>
                      <a:bgClr>
                        <a:schemeClr val="bg1"/>
                      </a:bgClr>
                    </a:pattFill>
                    <a:ln w="317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4" name="Retângulo 33">
                      <a:extLst>
                        <a:ext uri="{FF2B5EF4-FFF2-40B4-BE49-F238E27FC236}">
                          <a16:creationId xmlns:a16="http://schemas.microsoft.com/office/drawing/2014/main" id="{1F4ACFE3-F3E0-A962-EE82-AC3AB39A3805}"/>
                        </a:ext>
                      </a:extLst>
                    </p:cNvPr>
                    <p:cNvSpPr/>
                    <p:nvPr/>
                  </p:nvSpPr>
                  <p:spPr>
                    <a:xfrm>
                      <a:off x="4675915" y="2536282"/>
                      <a:ext cx="224197" cy="132401"/>
                    </a:xfrm>
                    <a:prstGeom prst="rect">
                      <a:avLst/>
                    </a:prstGeom>
                    <a:pattFill prst="pct50">
                      <a:fgClr>
                        <a:schemeClr val="tx1"/>
                      </a:fgClr>
                      <a:bgClr>
                        <a:schemeClr val="bg1"/>
                      </a:bgClr>
                    </a:patt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35" name="Retângulo 34">
                      <a:extLst>
                        <a:ext uri="{FF2B5EF4-FFF2-40B4-BE49-F238E27FC236}">
                          <a16:creationId xmlns:a16="http://schemas.microsoft.com/office/drawing/2014/main" id="{FC7B0754-4E9C-1AF8-2A95-E7C49913DB94}"/>
                        </a:ext>
                      </a:extLst>
                    </p:cNvPr>
                    <p:cNvSpPr/>
                    <p:nvPr/>
                  </p:nvSpPr>
                  <p:spPr>
                    <a:xfrm>
                      <a:off x="1524126" y="2534866"/>
                      <a:ext cx="224197" cy="132401"/>
                    </a:xfrm>
                    <a:prstGeom prst="rect">
                      <a:avLst/>
                    </a:prstGeom>
                    <a:pattFill prst="pct50">
                      <a:fgClr>
                        <a:schemeClr val="tx1"/>
                      </a:fgClr>
                      <a:bgClr>
                        <a:schemeClr val="bg1"/>
                      </a:bgClr>
                    </a:patt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sp>
                <p:nvSpPr>
                  <p:cNvPr id="36" name="Retângulo 35">
                    <a:extLst>
                      <a:ext uri="{FF2B5EF4-FFF2-40B4-BE49-F238E27FC236}">
                        <a16:creationId xmlns:a16="http://schemas.microsoft.com/office/drawing/2014/main" id="{26C4A593-67E5-7CF9-9F38-D1BF050F8519}"/>
                      </a:ext>
                    </a:extLst>
                  </p:cNvPr>
                  <p:cNvSpPr/>
                  <p:nvPr/>
                </p:nvSpPr>
                <p:spPr>
                  <a:xfrm>
                    <a:off x="1801298" y="2562807"/>
                    <a:ext cx="2818405" cy="86708"/>
                  </a:xfrm>
                  <a:prstGeom prst="rect">
                    <a:avLst/>
                  </a:prstGeom>
                  <a:pattFill prst="pct30">
                    <a:fgClr>
                      <a:schemeClr val="tx1"/>
                    </a:fgClr>
                    <a:bgClr>
                      <a:schemeClr val="bg1"/>
                    </a:bgClr>
                  </a:pattFill>
                  <a:ln w="317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grpSp>
        <p:grpSp>
          <p:nvGrpSpPr>
            <p:cNvPr id="45" name="Agrupar 44">
              <a:extLst>
                <a:ext uri="{FF2B5EF4-FFF2-40B4-BE49-F238E27FC236}">
                  <a16:creationId xmlns:a16="http://schemas.microsoft.com/office/drawing/2014/main" id="{33DBEE7B-88BC-F70A-6D45-17C32394003A}"/>
                </a:ext>
              </a:extLst>
            </p:cNvPr>
            <p:cNvGrpSpPr/>
            <p:nvPr/>
          </p:nvGrpSpPr>
          <p:grpSpPr>
            <a:xfrm>
              <a:off x="765205" y="2280183"/>
              <a:ext cx="1625266" cy="2460858"/>
              <a:chOff x="765205" y="2280183"/>
              <a:chExt cx="1625266" cy="2460858"/>
            </a:xfrm>
          </p:grpSpPr>
          <p:grpSp>
            <p:nvGrpSpPr>
              <p:cNvPr id="37" name="Agrupar 36">
                <a:extLst>
                  <a:ext uri="{FF2B5EF4-FFF2-40B4-BE49-F238E27FC236}">
                    <a16:creationId xmlns:a16="http://schemas.microsoft.com/office/drawing/2014/main" id="{8DBC7B29-17E4-D01B-C7B9-AAB190292CA6}"/>
                  </a:ext>
                </a:extLst>
              </p:cNvPr>
              <p:cNvGrpSpPr/>
              <p:nvPr/>
            </p:nvGrpSpPr>
            <p:grpSpPr>
              <a:xfrm>
                <a:off x="765205" y="2280183"/>
                <a:ext cx="543739" cy="2460858"/>
                <a:chOff x="765205" y="2280183"/>
                <a:chExt cx="543739" cy="2460858"/>
              </a:xfrm>
            </p:grpSpPr>
            <p:sp>
              <p:nvSpPr>
                <p:cNvPr id="12" name="CaixaDeTexto 11">
                  <a:extLst>
                    <a:ext uri="{FF2B5EF4-FFF2-40B4-BE49-F238E27FC236}">
                      <a16:creationId xmlns:a16="http://schemas.microsoft.com/office/drawing/2014/main" id="{B2E6987B-4243-285A-5952-7904D8C436F7}"/>
                    </a:ext>
                  </a:extLst>
                </p:cNvPr>
                <p:cNvSpPr txBox="1"/>
                <p:nvPr/>
              </p:nvSpPr>
              <p:spPr>
                <a:xfrm>
                  <a:off x="765205" y="4371709"/>
                  <a:ext cx="543739" cy="369332"/>
                </a:xfrm>
                <a:prstGeom prst="rect">
                  <a:avLst/>
                </a:prstGeom>
                <a:noFill/>
              </p:spPr>
              <p:txBody>
                <a:bodyPr wrap="none" rtlCol="0">
                  <a:spAutoFit/>
                </a:bodyPr>
                <a:lstStyle/>
                <a:p>
                  <a:r>
                    <a:rPr lang="pt-BR" dirty="0"/>
                    <a:t>p++</a:t>
                  </a:r>
                </a:p>
              </p:txBody>
            </p:sp>
            <p:sp>
              <p:nvSpPr>
                <p:cNvPr id="13" name="CaixaDeTexto 12">
                  <a:extLst>
                    <a:ext uri="{FF2B5EF4-FFF2-40B4-BE49-F238E27FC236}">
                      <a16:creationId xmlns:a16="http://schemas.microsoft.com/office/drawing/2014/main" id="{3BD137FC-00A5-9FC3-4ECC-0B5A0F8D5F40}"/>
                    </a:ext>
                  </a:extLst>
                </p:cNvPr>
                <p:cNvSpPr txBox="1"/>
                <p:nvPr/>
              </p:nvSpPr>
              <p:spPr>
                <a:xfrm>
                  <a:off x="765205" y="2280183"/>
                  <a:ext cx="543739" cy="369332"/>
                </a:xfrm>
                <a:prstGeom prst="rect">
                  <a:avLst/>
                </a:prstGeom>
                <a:noFill/>
              </p:spPr>
              <p:txBody>
                <a:bodyPr wrap="none" rtlCol="0">
                  <a:spAutoFit/>
                </a:bodyPr>
                <a:lstStyle/>
                <a:p>
                  <a:r>
                    <a:rPr lang="pt-BR" dirty="0"/>
                    <a:t>n++</a:t>
                  </a:r>
                </a:p>
              </p:txBody>
            </p:sp>
            <p:sp>
              <p:nvSpPr>
                <p:cNvPr id="14" name="CaixaDeTexto 13">
                  <a:extLst>
                    <a:ext uri="{FF2B5EF4-FFF2-40B4-BE49-F238E27FC236}">
                      <a16:creationId xmlns:a16="http://schemas.microsoft.com/office/drawing/2014/main" id="{18ED1E50-FCEE-5A9D-2C38-864CA2D7BEFB}"/>
                    </a:ext>
                  </a:extLst>
                </p:cNvPr>
                <p:cNvSpPr txBox="1"/>
                <p:nvPr/>
              </p:nvSpPr>
              <p:spPr>
                <a:xfrm>
                  <a:off x="765205" y="3254768"/>
                  <a:ext cx="306494" cy="369332"/>
                </a:xfrm>
                <a:prstGeom prst="rect">
                  <a:avLst/>
                </a:prstGeom>
                <a:noFill/>
              </p:spPr>
              <p:txBody>
                <a:bodyPr wrap="none" rtlCol="0">
                  <a:spAutoFit/>
                </a:bodyPr>
                <a:lstStyle/>
                <a:p>
                  <a:r>
                    <a:rPr lang="pt-BR" dirty="0"/>
                    <a:t>p</a:t>
                  </a:r>
                </a:p>
              </p:txBody>
            </p:sp>
          </p:grpSp>
          <p:sp>
            <p:nvSpPr>
              <p:cNvPr id="38" name="CaixaDeTexto 37">
                <a:extLst>
                  <a:ext uri="{FF2B5EF4-FFF2-40B4-BE49-F238E27FC236}">
                    <a16:creationId xmlns:a16="http://schemas.microsoft.com/office/drawing/2014/main" id="{5F61D847-ED06-42C7-36B3-AB42CAC10B6E}"/>
                  </a:ext>
                </a:extLst>
              </p:cNvPr>
              <p:cNvSpPr txBox="1"/>
              <p:nvPr/>
            </p:nvSpPr>
            <p:spPr>
              <a:xfrm>
                <a:off x="1965355" y="2615816"/>
                <a:ext cx="425116" cy="369332"/>
              </a:xfrm>
              <a:prstGeom prst="rect">
                <a:avLst/>
              </a:prstGeom>
              <a:noFill/>
            </p:spPr>
            <p:txBody>
              <a:bodyPr wrap="none" rtlCol="0">
                <a:spAutoFit/>
              </a:bodyPr>
              <a:lstStyle/>
              <a:p>
                <a:r>
                  <a:rPr lang="pt-BR" dirty="0"/>
                  <a:t>p+</a:t>
                </a:r>
              </a:p>
            </p:txBody>
          </p:sp>
        </p:grpSp>
      </p:grpSp>
      <p:grpSp>
        <p:nvGrpSpPr>
          <p:cNvPr id="39" name="Agrupar 38">
            <a:extLst>
              <a:ext uri="{FF2B5EF4-FFF2-40B4-BE49-F238E27FC236}">
                <a16:creationId xmlns:a16="http://schemas.microsoft.com/office/drawing/2014/main" id="{33371014-85CE-A025-AF03-CB8086BAC101}"/>
              </a:ext>
            </a:extLst>
          </p:cNvPr>
          <p:cNvGrpSpPr/>
          <p:nvPr/>
        </p:nvGrpSpPr>
        <p:grpSpPr>
          <a:xfrm>
            <a:off x="1212615" y="4447616"/>
            <a:ext cx="7164562" cy="2311839"/>
            <a:chOff x="400458" y="4183573"/>
            <a:chExt cx="7164562" cy="2311839"/>
          </a:xfrm>
        </p:grpSpPr>
        <p:pic>
          <p:nvPicPr>
            <p:cNvPr id="40" name="Imagem 39" descr="Diagrama&#10;&#10;Descrição gerada automaticamente com confiança baixa">
              <a:extLst>
                <a:ext uri="{FF2B5EF4-FFF2-40B4-BE49-F238E27FC236}">
                  <a16:creationId xmlns:a16="http://schemas.microsoft.com/office/drawing/2014/main" id="{B024B2E8-B84F-C582-40B2-D083C7F8CEDA}"/>
                </a:ext>
              </a:extLst>
            </p:cNvPr>
            <p:cNvPicPr>
              <a:picLocks noChangeAspect="1"/>
            </p:cNvPicPr>
            <p:nvPr/>
          </p:nvPicPr>
          <p:blipFill>
            <a:blip r:embed="rId3"/>
            <a:stretch>
              <a:fillRect/>
            </a:stretch>
          </p:blipFill>
          <p:spPr>
            <a:xfrm>
              <a:off x="400458" y="4563463"/>
              <a:ext cx="7164562" cy="1931949"/>
            </a:xfrm>
            <a:prstGeom prst="rect">
              <a:avLst/>
            </a:prstGeom>
          </p:spPr>
        </p:pic>
        <p:sp>
          <p:nvSpPr>
            <p:cNvPr id="41" name="CaixaDeTexto 40">
              <a:extLst>
                <a:ext uri="{FF2B5EF4-FFF2-40B4-BE49-F238E27FC236}">
                  <a16:creationId xmlns:a16="http://schemas.microsoft.com/office/drawing/2014/main" id="{979740DE-FB87-9532-FC23-30BC3C8EE922}"/>
                </a:ext>
              </a:extLst>
            </p:cNvPr>
            <p:cNvSpPr txBox="1"/>
            <p:nvPr/>
          </p:nvSpPr>
          <p:spPr>
            <a:xfrm>
              <a:off x="400654" y="4183573"/>
              <a:ext cx="3459537" cy="369332"/>
            </a:xfrm>
            <a:prstGeom prst="rect">
              <a:avLst/>
            </a:prstGeom>
            <a:noFill/>
          </p:spPr>
          <p:txBody>
            <a:bodyPr wrap="none" rtlCol="0">
              <a:spAutoFit/>
            </a:bodyPr>
            <a:lstStyle/>
            <a:p>
              <a:r>
                <a:rPr lang="pt-BR" dirty="0" err="1"/>
                <a:t>Low</a:t>
              </a:r>
              <a:r>
                <a:rPr lang="pt-BR" dirty="0"/>
                <a:t> </a:t>
              </a:r>
              <a:r>
                <a:rPr lang="pt-BR" dirty="0" err="1"/>
                <a:t>Gain</a:t>
              </a:r>
              <a:r>
                <a:rPr lang="pt-BR" dirty="0"/>
                <a:t> Avalanche </a:t>
              </a:r>
              <a:r>
                <a:rPr lang="pt-BR" dirty="0" err="1"/>
                <a:t>Diode</a:t>
              </a:r>
              <a:r>
                <a:rPr lang="pt-BR" dirty="0"/>
                <a:t> (LGAD)</a:t>
              </a:r>
            </a:p>
          </p:txBody>
        </p:sp>
      </p:grpSp>
      <p:sp>
        <p:nvSpPr>
          <p:cNvPr id="52" name="Título 1">
            <a:extLst>
              <a:ext uri="{FF2B5EF4-FFF2-40B4-BE49-F238E27FC236}">
                <a16:creationId xmlns:a16="http://schemas.microsoft.com/office/drawing/2014/main" id="{817D5D62-9A6C-EE30-25CD-9F42748C1710}"/>
              </a:ext>
            </a:extLst>
          </p:cNvPr>
          <p:cNvSpPr>
            <a:spLocks noGrp="1"/>
          </p:cNvSpPr>
          <p:nvPr>
            <p:ph type="ctrTitle"/>
          </p:nvPr>
        </p:nvSpPr>
        <p:spPr>
          <a:xfrm>
            <a:off x="893380" y="202653"/>
            <a:ext cx="10472212" cy="1079609"/>
          </a:xfrm>
        </p:spPr>
        <p:txBody>
          <a:bodyPr/>
          <a:lstStyle/>
          <a:p>
            <a:r>
              <a:rPr lang="pt-BR" dirty="0"/>
              <a:t>Sensores com amplificação</a:t>
            </a:r>
          </a:p>
        </p:txBody>
      </p:sp>
      <p:sp>
        <p:nvSpPr>
          <p:cNvPr id="53" name="CaixaDeTexto 52">
            <a:extLst>
              <a:ext uri="{FF2B5EF4-FFF2-40B4-BE49-F238E27FC236}">
                <a16:creationId xmlns:a16="http://schemas.microsoft.com/office/drawing/2014/main" id="{831A0D1F-5960-D4AB-CB37-1AECE14E2BE9}"/>
              </a:ext>
            </a:extLst>
          </p:cNvPr>
          <p:cNvSpPr txBox="1"/>
          <p:nvPr/>
        </p:nvSpPr>
        <p:spPr>
          <a:xfrm>
            <a:off x="5781590" y="1321069"/>
            <a:ext cx="5870599" cy="3046988"/>
          </a:xfrm>
          <a:prstGeom prst="rect">
            <a:avLst/>
          </a:prstGeom>
          <a:noFill/>
        </p:spPr>
        <p:txBody>
          <a:bodyPr wrap="square">
            <a:spAutoFit/>
          </a:bodyPr>
          <a:lstStyle/>
          <a:p>
            <a:pPr>
              <a:spcAft>
                <a:spcPts val="1200"/>
              </a:spcAft>
            </a:pPr>
            <a:r>
              <a:rPr lang="pt-BR" dirty="0"/>
              <a:t>- Implantação de camada fina p+ abaixo do eletrodo n++ cria alto campo elétrico que provoca multiplicação de cargas.</a:t>
            </a:r>
          </a:p>
          <a:p>
            <a:pPr>
              <a:spcAft>
                <a:spcPts val="1200"/>
              </a:spcAft>
            </a:pPr>
            <a:r>
              <a:rPr lang="pt-BR" dirty="0"/>
              <a:t>- Relativo baixo ganho (</a:t>
            </a:r>
            <a:r>
              <a:rPr lang="pt-BR" i="1" dirty="0" err="1"/>
              <a:t>low</a:t>
            </a:r>
            <a:r>
              <a:rPr lang="pt-BR" i="1" dirty="0"/>
              <a:t> </a:t>
            </a:r>
            <a:r>
              <a:rPr lang="pt-BR" i="1" dirty="0" err="1"/>
              <a:t>gain</a:t>
            </a:r>
            <a:r>
              <a:rPr lang="pt-BR" dirty="0"/>
              <a:t>) relativo a </a:t>
            </a:r>
            <a:r>
              <a:rPr lang="pt-BR" dirty="0" err="1"/>
              <a:t>APDs</a:t>
            </a:r>
            <a:r>
              <a:rPr lang="pt-BR" dirty="0"/>
              <a:t>. Sensor não opera em modo </a:t>
            </a:r>
            <a:r>
              <a:rPr lang="pt-BR" i="1" dirty="0" err="1"/>
              <a:t>breakdown</a:t>
            </a:r>
            <a:r>
              <a:rPr lang="pt-BR" dirty="0"/>
              <a:t>.</a:t>
            </a:r>
          </a:p>
          <a:p>
            <a:pPr>
              <a:spcAft>
                <a:spcPts val="1200"/>
              </a:spcAft>
            </a:pPr>
            <a:r>
              <a:rPr lang="pt-BR" dirty="0"/>
              <a:t>- Pulso de maior amplitude e mais rápido tempo de subida. Aplicações com alta resolução temporal.</a:t>
            </a:r>
          </a:p>
          <a:p>
            <a:pPr>
              <a:spcAft>
                <a:spcPts val="1200"/>
              </a:spcAft>
            </a:pPr>
            <a:r>
              <a:rPr lang="pt-BR" dirty="0"/>
              <a:t>- Atualmente, desenvolvimento de sensores LGAD (alta resolução temporal) com </a:t>
            </a:r>
            <a:r>
              <a:rPr lang="pt-BR" dirty="0" err="1"/>
              <a:t>pixeis</a:t>
            </a:r>
            <a:r>
              <a:rPr lang="pt-BR" dirty="0"/>
              <a:t> de pequena dimensão (alta resolução espacial) </a:t>
            </a:r>
            <a:r>
              <a:rPr lang="pt-BR" dirty="0">
                <a:sym typeface="Wingdings" panose="05000000000000000000" pitchFamily="2" charset="2"/>
              </a:rPr>
              <a:t> </a:t>
            </a:r>
            <a:r>
              <a:rPr lang="pt-BR" dirty="0"/>
              <a:t>Detectores em “4 dimensões”.</a:t>
            </a:r>
          </a:p>
        </p:txBody>
      </p:sp>
    </p:spTree>
    <p:extLst>
      <p:ext uri="{BB962C8B-B14F-4D97-AF65-F5344CB8AC3E}">
        <p14:creationId xmlns:p14="http://schemas.microsoft.com/office/powerpoint/2010/main" val="341077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32613"/>
            <a:ext cx="10472212" cy="1079609"/>
          </a:xfrm>
        </p:spPr>
        <p:txBody>
          <a:bodyPr>
            <a:normAutofit/>
          </a:bodyPr>
          <a:lstStyle/>
          <a:p>
            <a:r>
              <a:rPr lang="pt-BR" sz="4000" dirty="0"/>
              <a:t>Testes com detector de silício (Lab.)</a:t>
            </a:r>
            <a:endParaRPr lang="en-US" sz="4000" dirty="0"/>
          </a:p>
        </p:txBody>
      </p:sp>
      <p:sp>
        <p:nvSpPr>
          <p:cNvPr id="3" name="Subtitle 2"/>
          <p:cNvSpPr>
            <a:spLocks noGrp="1"/>
          </p:cNvSpPr>
          <p:nvPr>
            <p:ph type="subTitle" idx="1"/>
          </p:nvPr>
        </p:nvSpPr>
        <p:spPr>
          <a:xfrm>
            <a:off x="893380" y="1697921"/>
            <a:ext cx="10243322" cy="4294077"/>
          </a:xfrm>
        </p:spPr>
        <p:txBody>
          <a:bodyPr/>
          <a:lstStyle/>
          <a:p>
            <a:pPr marL="342900" indent="-342900">
              <a:spcAft>
                <a:spcPts val="1200"/>
              </a:spcAft>
              <a:buFont typeface="Wingdings" panose="05000000000000000000" pitchFamily="2" charset="2"/>
              <a:buChar char="ü"/>
            </a:pPr>
            <a:r>
              <a:rPr lang="pt-BR" dirty="0"/>
              <a:t>Ponto de operação (curva I-V)</a:t>
            </a:r>
          </a:p>
          <a:p>
            <a:pPr marL="342900" indent="-342900">
              <a:spcAft>
                <a:spcPts val="1200"/>
              </a:spcAft>
              <a:buFont typeface="Wingdings" panose="05000000000000000000" pitchFamily="2" charset="2"/>
              <a:buChar char="ü"/>
            </a:pPr>
            <a:r>
              <a:rPr lang="pt-BR" dirty="0"/>
              <a:t>Aquisição de sinal com fonte radioativa (Sr-90)</a:t>
            </a:r>
          </a:p>
          <a:p>
            <a:pPr marL="342900" indent="-342900">
              <a:spcAft>
                <a:spcPts val="1200"/>
              </a:spcAft>
              <a:buFont typeface="Wingdings" panose="05000000000000000000" pitchFamily="2" charset="2"/>
              <a:buChar char="ü"/>
            </a:pPr>
            <a:r>
              <a:rPr lang="pt-BR" dirty="0"/>
              <a:t>Sinal com LASER IR</a:t>
            </a:r>
          </a:p>
          <a:p>
            <a:pPr marL="342900" indent="-342900">
              <a:spcAft>
                <a:spcPts val="1200"/>
              </a:spcAft>
              <a:buFont typeface="Wingdings" panose="05000000000000000000" pitchFamily="2" charset="2"/>
              <a:buChar char="ü"/>
            </a:pPr>
            <a:r>
              <a:rPr lang="pt-BR" dirty="0"/>
              <a:t>Resolução temporal</a:t>
            </a:r>
          </a:p>
        </p:txBody>
      </p:sp>
      <p:cxnSp>
        <p:nvCxnSpPr>
          <p:cNvPr id="5" name="Straight Connector 4"/>
          <p:cNvCxnSpPr/>
          <p:nvPr/>
        </p:nvCxnSpPr>
        <p:spPr>
          <a:xfrm flipV="1">
            <a:off x="930607" y="4589450"/>
            <a:ext cx="9998015" cy="25879"/>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0DC2D6AF-DDA7-7322-8B89-D5B9B0C52D1F}"/>
              </a:ext>
            </a:extLst>
          </p:cNvPr>
          <p:cNvPicPr>
            <a:picLocks noChangeAspect="1"/>
          </p:cNvPicPr>
          <p:nvPr/>
        </p:nvPicPr>
        <p:blipFill>
          <a:blip r:embed="rId2"/>
          <a:stretch>
            <a:fillRect/>
          </a:stretch>
        </p:blipFill>
        <p:spPr>
          <a:xfrm>
            <a:off x="6926298" y="1697921"/>
            <a:ext cx="5149366" cy="2319258"/>
          </a:xfrm>
          <a:prstGeom prst="rect">
            <a:avLst/>
          </a:prstGeom>
        </p:spPr>
      </p:pic>
    </p:spTree>
    <p:extLst>
      <p:ext uri="{BB962C8B-B14F-4D97-AF65-F5344CB8AC3E}">
        <p14:creationId xmlns:p14="http://schemas.microsoft.com/office/powerpoint/2010/main" val="4019434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29E8DA91-FFAC-4044-FE88-A7BDA7B83500}"/>
              </a:ext>
            </a:extLst>
          </p:cNvPr>
          <p:cNvGrpSpPr/>
          <p:nvPr/>
        </p:nvGrpSpPr>
        <p:grpSpPr>
          <a:xfrm>
            <a:off x="718638" y="2298443"/>
            <a:ext cx="4832121" cy="2901835"/>
            <a:chOff x="765205" y="2139270"/>
            <a:chExt cx="4832121" cy="2901835"/>
          </a:xfrm>
        </p:grpSpPr>
        <p:grpSp>
          <p:nvGrpSpPr>
            <p:cNvPr id="5" name="Agrupar 4">
              <a:extLst>
                <a:ext uri="{FF2B5EF4-FFF2-40B4-BE49-F238E27FC236}">
                  <a16:creationId xmlns:a16="http://schemas.microsoft.com/office/drawing/2014/main" id="{1CE3E3C4-A9DD-8AE4-25B6-314E13029D57}"/>
                </a:ext>
              </a:extLst>
            </p:cNvPr>
            <p:cNvGrpSpPr/>
            <p:nvPr/>
          </p:nvGrpSpPr>
          <p:grpSpPr>
            <a:xfrm>
              <a:off x="1361918" y="2139270"/>
              <a:ext cx="4235408" cy="2901835"/>
              <a:chOff x="1361918" y="2139270"/>
              <a:chExt cx="4235408" cy="2901835"/>
            </a:xfrm>
          </p:grpSpPr>
          <p:grpSp>
            <p:nvGrpSpPr>
              <p:cNvPr id="12" name="Agrupar 11">
                <a:extLst>
                  <a:ext uri="{FF2B5EF4-FFF2-40B4-BE49-F238E27FC236}">
                    <a16:creationId xmlns:a16="http://schemas.microsoft.com/office/drawing/2014/main" id="{E635ECAA-83B6-0976-D92E-56809A450A50}"/>
                  </a:ext>
                </a:extLst>
              </p:cNvPr>
              <p:cNvGrpSpPr/>
              <p:nvPr/>
            </p:nvGrpSpPr>
            <p:grpSpPr>
              <a:xfrm>
                <a:off x="4613352" y="2139270"/>
                <a:ext cx="533423" cy="262444"/>
                <a:chOff x="4613352" y="2139270"/>
                <a:chExt cx="533423" cy="262444"/>
              </a:xfrm>
            </p:grpSpPr>
            <p:grpSp>
              <p:nvGrpSpPr>
                <p:cNvPr id="32" name="Agrupar 31">
                  <a:extLst>
                    <a:ext uri="{FF2B5EF4-FFF2-40B4-BE49-F238E27FC236}">
                      <a16:creationId xmlns:a16="http://schemas.microsoft.com/office/drawing/2014/main" id="{860EF369-5FC4-EFEC-9FB7-9A90D412990B}"/>
                    </a:ext>
                  </a:extLst>
                </p:cNvPr>
                <p:cNvGrpSpPr/>
                <p:nvPr/>
              </p:nvGrpSpPr>
              <p:grpSpPr>
                <a:xfrm>
                  <a:off x="4613352" y="2139688"/>
                  <a:ext cx="533423" cy="191138"/>
                  <a:chOff x="4610174" y="4885644"/>
                  <a:chExt cx="533423" cy="191138"/>
                </a:xfrm>
              </p:grpSpPr>
              <p:cxnSp>
                <p:nvCxnSpPr>
                  <p:cNvPr id="34" name="Conector reto 33">
                    <a:extLst>
                      <a:ext uri="{FF2B5EF4-FFF2-40B4-BE49-F238E27FC236}">
                        <a16:creationId xmlns:a16="http://schemas.microsoft.com/office/drawing/2014/main" id="{24C8419C-8D91-E137-648A-2DE80F286E4C}"/>
                      </a:ext>
                    </a:extLst>
                  </p:cNvPr>
                  <p:cNvCxnSpPr>
                    <a:cxnSpLocks/>
                  </p:cNvCxnSpPr>
                  <p:nvPr/>
                </p:nvCxnSpPr>
                <p:spPr>
                  <a:xfrm>
                    <a:off x="4610174" y="4885644"/>
                    <a:ext cx="473157" cy="2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Agrupar 34">
                    <a:extLst>
                      <a:ext uri="{FF2B5EF4-FFF2-40B4-BE49-F238E27FC236}">
                        <a16:creationId xmlns:a16="http://schemas.microsoft.com/office/drawing/2014/main" id="{FBD82EEB-5523-19F3-9978-F072E86D4B48}"/>
                      </a:ext>
                    </a:extLst>
                  </p:cNvPr>
                  <p:cNvGrpSpPr/>
                  <p:nvPr/>
                </p:nvGrpSpPr>
                <p:grpSpPr>
                  <a:xfrm>
                    <a:off x="5035597" y="4885863"/>
                    <a:ext cx="108000" cy="190919"/>
                    <a:chOff x="9561933" y="3760596"/>
                    <a:chExt cx="108000" cy="190919"/>
                  </a:xfrm>
                </p:grpSpPr>
                <p:cxnSp>
                  <p:nvCxnSpPr>
                    <p:cNvPr id="36" name="Conector reto 35">
                      <a:extLst>
                        <a:ext uri="{FF2B5EF4-FFF2-40B4-BE49-F238E27FC236}">
                          <a16:creationId xmlns:a16="http://schemas.microsoft.com/office/drawing/2014/main" id="{544B20D4-22F6-F658-64F4-FC8652B73B5E}"/>
                        </a:ext>
                      </a:extLst>
                    </p:cNvPr>
                    <p:cNvCxnSpPr>
                      <a:cxnSpLocks/>
                    </p:cNvCxnSpPr>
                    <p:nvPr/>
                  </p:nvCxnSpPr>
                  <p:spPr>
                    <a:xfrm flipV="1">
                      <a:off x="9619040" y="3760596"/>
                      <a:ext cx="0" cy="1380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iângulo isósceles 36">
                      <a:extLst>
                        <a:ext uri="{FF2B5EF4-FFF2-40B4-BE49-F238E27FC236}">
                          <a16:creationId xmlns:a16="http://schemas.microsoft.com/office/drawing/2014/main" id="{01FF8055-97DA-7FA0-44CC-A962E10EDAB7}"/>
                        </a:ext>
                      </a:extLst>
                    </p:cNvPr>
                    <p:cNvSpPr>
                      <a:spLocks noChangeAspect="1"/>
                    </p:cNvSpPr>
                    <p:nvPr/>
                  </p:nvSpPr>
                  <p:spPr>
                    <a:xfrm rot="10800000">
                      <a:off x="9561933" y="3897963"/>
                      <a:ext cx="108000" cy="53552"/>
                    </a:xfrm>
                    <a:prstGeom prst="triangl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cxnSp>
              <p:nvCxnSpPr>
                <p:cNvPr id="33" name="Conector reto 32">
                  <a:extLst>
                    <a:ext uri="{FF2B5EF4-FFF2-40B4-BE49-F238E27FC236}">
                      <a16:creationId xmlns:a16="http://schemas.microsoft.com/office/drawing/2014/main" id="{B9583F4F-7A9E-2CE8-65D5-90F6F111B272}"/>
                    </a:ext>
                  </a:extLst>
                </p:cNvPr>
                <p:cNvCxnSpPr>
                  <a:cxnSpLocks/>
                </p:cNvCxnSpPr>
                <p:nvPr/>
              </p:nvCxnSpPr>
              <p:spPr>
                <a:xfrm flipV="1">
                  <a:off x="4619703" y="2139270"/>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Agrupar 12">
                <a:extLst>
                  <a:ext uri="{FF2B5EF4-FFF2-40B4-BE49-F238E27FC236}">
                    <a16:creationId xmlns:a16="http://schemas.microsoft.com/office/drawing/2014/main" id="{8D3D367B-5ADF-CA9B-DCAC-C7B5A7EFE3E0}"/>
                  </a:ext>
                </a:extLst>
              </p:cNvPr>
              <p:cNvGrpSpPr/>
              <p:nvPr/>
            </p:nvGrpSpPr>
            <p:grpSpPr>
              <a:xfrm>
                <a:off x="4613352" y="4633217"/>
                <a:ext cx="983974" cy="407888"/>
                <a:chOff x="4613352" y="4633217"/>
                <a:chExt cx="983974" cy="407888"/>
              </a:xfrm>
            </p:grpSpPr>
            <p:cxnSp>
              <p:nvCxnSpPr>
                <p:cNvPr id="25" name="Conector reto 24">
                  <a:extLst>
                    <a:ext uri="{FF2B5EF4-FFF2-40B4-BE49-F238E27FC236}">
                      <a16:creationId xmlns:a16="http://schemas.microsoft.com/office/drawing/2014/main" id="{9856487D-1BFA-C352-C1A3-D0AE42076419}"/>
                    </a:ext>
                  </a:extLst>
                </p:cNvPr>
                <p:cNvCxnSpPr>
                  <a:cxnSpLocks/>
                </p:cNvCxnSpPr>
                <p:nvPr/>
              </p:nvCxnSpPr>
              <p:spPr>
                <a:xfrm flipV="1">
                  <a:off x="4619703" y="4633217"/>
                  <a:ext cx="0" cy="2624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2B0FB728-107F-E258-4935-27C1C54316E0}"/>
                    </a:ext>
                  </a:extLst>
                </p:cNvPr>
                <p:cNvGrpSpPr/>
                <p:nvPr/>
              </p:nvGrpSpPr>
              <p:grpSpPr>
                <a:xfrm>
                  <a:off x="4613352" y="4733328"/>
                  <a:ext cx="983974" cy="307777"/>
                  <a:chOff x="4610175" y="1974251"/>
                  <a:chExt cx="983974" cy="307777"/>
                </a:xfrm>
              </p:grpSpPr>
              <mc:AlternateContent xmlns:mc="http://schemas.openxmlformats.org/markup-compatibility/2006">
                <mc:Choice xmlns:a14="http://schemas.microsoft.com/office/drawing/2010/main" Requires="a14">
                  <p:sp>
                    <p:nvSpPr>
                      <p:cNvPr id="27" name="TextBox 5">
                        <a:extLst>
                          <a:ext uri="{FF2B5EF4-FFF2-40B4-BE49-F238E27FC236}">
                            <a16:creationId xmlns:a16="http://schemas.microsoft.com/office/drawing/2014/main" id="{FFDCC079-A4C6-4A02-79B5-881C72B328E5}"/>
                          </a:ext>
                        </a:extLst>
                      </p:cNvPr>
                      <p:cNvSpPr txBox="1"/>
                      <p:nvPr/>
                    </p:nvSpPr>
                    <p:spPr>
                      <a:xfrm>
                        <a:off x="5154437" y="1974251"/>
                        <a:ext cx="43971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panose="02040503050406030204" pitchFamily="18" charset="0"/>
                                </a:rPr>
                                <m:t>−</m:t>
                              </m:r>
                              <m:r>
                                <a:rPr lang="pt-BR" sz="1400" b="0" i="1" smtClean="0">
                                  <a:latin typeface="Cambria Math" panose="02040503050406030204" pitchFamily="18" charset="0"/>
                                </a:rPr>
                                <m:t>𝑉</m:t>
                              </m:r>
                            </m:oMath>
                          </m:oMathPara>
                        </a14:m>
                        <a:endParaRPr lang="en-US" sz="1400" dirty="0"/>
                      </a:p>
                    </p:txBody>
                  </p:sp>
                </mc:Choice>
                <mc:Fallback>
                  <p:sp>
                    <p:nvSpPr>
                      <p:cNvPr id="27" name="TextBox 5">
                        <a:extLst>
                          <a:ext uri="{FF2B5EF4-FFF2-40B4-BE49-F238E27FC236}">
                            <a16:creationId xmlns:a16="http://schemas.microsoft.com/office/drawing/2014/main" id="{FFDCC079-A4C6-4A02-79B5-881C72B328E5}"/>
                          </a:ext>
                        </a:extLst>
                      </p:cNvPr>
                      <p:cNvSpPr txBox="1">
                        <a:spLocks noRot="1" noChangeAspect="1" noMove="1" noResize="1" noEditPoints="1" noAdjustHandles="1" noChangeArrowheads="1" noChangeShapeType="1" noTextEdit="1"/>
                      </p:cNvSpPr>
                      <p:nvPr/>
                    </p:nvSpPr>
                    <p:spPr>
                      <a:xfrm>
                        <a:off x="5154437" y="1974251"/>
                        <a:ext cx="439712" cy="307777"/>
                      </a:xfrm>
                      <a:prstGeom prst="rect">
                        <a:avLst/>
                      </a:prstGeom>
                      <a:blipFill>
                        <a:blip r:embed="rId2"/>
                        <a:stretch>
                          <a:fillRect/>
                        </a:stretch>
                      </a:blipFill>
                    </p:spPr>
                    <p:txBody>
                      <a:bodyPr/>
                      <a:lstStyle/>
                      <a:p>
                        <a:r>
                          <a:rPr lang="pt-BR">
                            <a:noFill/>
                          </a:rPr>
                          <a:t> </a:t>
                        </a:r>
                      </a:p>
                    </p:txBody>
                  </p:sp>
                </mc:Fallback>
              </mc:AlternateContent>
              <p:grpSp>
                <p:nvGrpSpPr>
                  <p:cNvPr id="28" name="Agrupar 27">
                    <a:extLst>
                      <a:ext uri="{FF2B5EF4-FFF2-40B4-BE49-F238E27FC236}">
                        <a16:creationId xmlns:a16="http://schemas.microsoft.com/office/drawing/2014/main" id="{5DC6A335-2F38-2086-6971-C2822EAD4F29}"/>
                      </a:ext>
                    </a:extLst>
                  </p:cNvPr>
                  <p:cNvGrpSpPr/>
                  <p:nvPr/>
                </p:nvGrpSpPr>
                <p:grpSpPr>
                  <a:xfrm>
                    <a:off x="4610175" y="2098707"/>
                    <a:ext cx="566841" cy="76039"/>
                    <a:chOff x="4610175" y="2098707"/>
                    <a:chExt cx="566841" cy="76039"/>
                  </a:xfrm>
                </p:grpSpPr>
                <p:cxnSp>
                  <p:nvCxnSpPr>
                    <p:cNvPr id="29" name="Conector reto 28">
                      <a:extLst>
                        <a:ext uri="{FF2B5EF4-FFF2-40B4-BE49-F238E27FC236}">
                          <a16:creationId xmlns:a16="http://schemas.microsoft.com/office/drawing/2014/main" id="{DAFC2B0F-FEE0-4859-DF20-E0E7285EDE48}"/>
                        </a:ext>
                      </a:extLst>
                    </p:cNvPr>
                    <p:cNvCxnSpPr>
                      <a:cxnSpLocks/>
                    </p:cNvCxnSpPr>
                    <p:nvPr/>
                  </p:nvCxnSpPr>
                  <p:spPr>
                    <a:xfrm flipV="1">
                      <a:off x="4610175" y="2139052"/>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tângulo 29">
                      <a:extLst>
                        <a:ext uri="{FF2B5EF4-FFF2-40B4-BE49-F238E27FC236}">
                          <a16:creationId xmlns:a16="http://schemas.microsoft.com/office/drawing/2014/main" id="{125F7E0C-D6B9-0507-730C-AB180E90E6BA}"/>
                        </a:ext>
                      </a:extLst>
                    </p:cNvPr>
                    <p:cNvSpPr/>
                    <p:nvPr/>
                  </p:nvSpPr>
                  <p:spPr>
                    <a:xfrm rot="16200000">
                      <a:off x="4849051" y="2005922"/>
                      <a:ext cx="76039" cy="261609"/>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31" name="Conector reto 30">
                      <a:extLst>
                        <a:ext uri="{FF2B5EF4-FFF2-40B4-BE49-F238E27FC236}">
                          <a16:creationId xmlns:a16="http://schemas.microsoft.com/office/drawing/2014/main" id="{6ECC934B-27ED-1C8E-99E6-5ADD88198031}"/>
                        </a:ext>
                      </a:extLst>
                    </p:cNvPr>
                    <p:cNvCxnSpPr>
                      <a:cxnSpLocks/>
                    </p:cNvCxnSpPr>
                    <p:nvPr/>
                  </p:nvCxnSpPr>
                  <p:spPr>
                    <a:xfrm flipV="1">
                      <a:off x="5025064" y="2136030"/>
                      <a:ext cx="151952" cy="13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4" name="Agrupar 13">
                <a:extLst>
                  <a:ext uri="{FF2B5EF4-FFF2-40B4-BE49-F238E27FC236}">
                    <a16:creationId xmlns:a16="http://schemas.microsoft.com/office/drawing/2014/main" id="{026BCD9B-902B-7184-1B63-4ABFF27F49B1}"/>
                  </a:ext>
                </a:extLst>
              </p:cNvPr>
              <p:cNvGrpSpPr/>
              <p:nvPr/>
            </p:nvGrpSpPr>
            <p:grpSpPr>
              <a:xfrm>
                <a:off x="1361918" y="2401713"/>
                <a:ext cx="3701261" cy="2233922"/>
                <a:chOff x="1361918" y="2401713"/>
                <a:chExt cx="3701261" cy="2233922"/>
              </a:xfrm>
            </p:grpSpPr>
            <p:grpSp>
              <p:nvGrpSpPr>
                <p:cNvPr id="15" name="Agrupar 14">
                  <a:extLst>
                    <a:ext uri="{FF2B5EF4-FFF2-40B4-BE49-F238E27FC236}">
                      <a16:creationId xmlns:a16="http://schemas.microsoft.com/office/drawing/2014/main" id="{3A0CB231-9176-C527-BCF9-E4F82D5A476A}"/>
                    </a:ext>
                  </a:extLst>
                </p:cNvPr>
                <p:cNvGrpSpPr/>
                <p:nvPr/>
              </p:nvGrpSpPr>
              <p:grpSpPr>
                <a:xfrm>
                  <a:off x="1361919" y="2401713"/>
                  <a:ext cx="3697886" cy="2231319"/>
                  <a:chOff x="1361919" y="2401713"/>
                  <a:chExt cx="3697886" cy="2231319"/>
                </a:xfrm>
              </p:grpSpPr>
              <p:sp>
                <p:nvSpPr>
                  <p:cNvPr id="23" name="Retângulo 22">
                    <a:extLst>
                      <a:ext uri="{FF2B5EF4-FFF2-40B4-BE49-F238E27FC236}">
                        <a16:creationId xmlns:a16="http://schemas.microsoft.com/office/drawing/2014/main" id="{23BA7E2A-D393-8325-CD90-9ABBE1931956}"/>
                      </a:ext>
                    </a:extLst>
                  </p:cNvPr>
                  <p:cNvSpPr/>
                  <p:nvPr/>
                </p:nvSpPr>
                <p:spPr>
                  <a:xfrm>
                    <a:off x="1365295" y="2401713"/>
                    <a:ext cx="3694509" cy="2224374"/>
                  </a:xfrm>
                  <a:prstGeom prst="rect">
                    <a:avLst/>
                  </a:prstGeom>
                  <a:solidFill>
                    <a:schemeClr val="tx1">
                      <a:alpha val="10000"/>
                    </a:schemeClr>
                  </a:solidFill>
                  <a:ln w="317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4" name="Retângulo 23">
                    <a:extLst>
                      <a:ext uri="{FF2B5EF4-FFF2-40B4-BE49-F238E27FC236}">
                        <a16:creationId xmlns:a16="http://schemas.microsoft.com/office/drawing/2014/main" id="{745D997F-D9CB-D116-4518-A8712E0A32BA}"/>
                      </a:ext>
                    </a:extLst>
                  </p:cNvPr>
                  <p:cNvSpPr/>
                  <p:nvPr/>
                </p:nvSpPr>
                <p:spPr>
                  <a:xfrm>
                    <a:off x="1361919" y="2407344"/>
                    <a:ext cx="3697886" cy="2225688"/>
                  </a:xfrm>
                  <a:prstGeom prst="rect">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nvGrpSpPr>
                <p:cNvPr id="16" name="Agrupar 15">
                  <a:extLst>
                    <a:ext uri="{FF2B5EF4-FFF2-40B4-BE49-F238E27FC236}">
                      <a16:creationId xmlns:a16="http://schemas.microsoft.com/office/drawing/2014/main" id="{106F4CDB-3E2E-FADC-7315-26742E1770DB}"/>
                    </a:ext>
                  </a:extLst>
                </p:cNvPr>
                <p:cNvGrpSpPr/>
                <p:nvPr/>
              </p:nvGrpSpPr>
              <p:grpSpPr>
                <a:xfrm>
                  <a:off x="1361918" y="2406275"/>
                  <a:ext cx="3701261" cy="2229360"/>
                  <a:chOff x="1361918" y="2406275"/>
                  <a:chExt cx="3701261" cy="2229360"/>
                </a:xfrm>
              </p:grpSpPr>
              <p:sp>
                <p:nvSpPr>
                  <p:cNvPr id="17" name="Retângulo 16">
                    <a:extLst>
                      <a:ext uri="{FF2B5EF4-FFF2-40B4-BE49-F238E27FC236}">
                        <a16:creationId xmlns:a16="http://schemas.microsoft.com/office/drawing/2014/main" id="{B5B5A881-3EBA-381D-0C43-B7C7A6AEB05B}"/>
                      </a:ext>
                    </a:extLst>
                  </p:cNvPr>
                  <p:cNvSpPr/>
                  <p:nvPr/>
                </p:nvSpPr>
                <p:spPr>
                  <a:xfrm>
                    <a:off x="1361918" y="4503234"/>
                    <a:ext cx="3701261" cy="132401"/>
                  </a:xfrm>
                  <a:prstGeom prst="rect">
                    <a:avLst/>
                  </a:prstGeom>
                  <a:pattFill prst="pct25">
                    <a:fgClr>
                      <a:schemeClr val="tx1"/>
                    </a:fgClr>
                    <a:bgClr>
                      <a:schemeClr val="bg1"/>
                    </a:bgClr>
                  </a:pattFill>
                  <a:ln w="317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18" name="Agrupar 17">
                    <a:extLst>
                      <a:ext uri="{FF2B5EF4-FFF2-40B4-BE49-F238E27FC236}">
                        <a16:creationId xmlns:a16="http://schemas.microsoft.com/office/drawing/2014/main" id="{180304EA-C764-AE02-BB91-B1001A03F0F1}"/>
                      </a:ext>
                    </a:extLst>
                  </p:cNvPr>
                  <p:cNvGrpSpPr/>
                  <p:nvPr/>
                </p:nvGrpSpPr>
                <p:grpSpPr>
                  <a:xfrm>
                    <a:off x="1524126" y="2406275"/>
                    <a:ext cx="3376847" cy="262408"/>
                    <a:chOff x="1524126" y="2406275"/>
                    <a:chExt cx="3376847" cy="262408"/>
                  </a:xfrm>
                </p:grpSpPr>
                <p:sp>
                  <p:nvSpPr>
                    <p:cNvPr id="20" name="Retângulo 19">
                      <a:extLst>
                        <a:ext uri="{FF2B5EF4-FFF2-40B4-BE49-F238E27FC236}">
                          <a16:creationId xmlns:a16="http://schemas.microsoft.com/office/drawing/2014/main" id="{9E3712D5-3E29-8A51-2D75-41974C1F0A14}"/>
                        </a:ext>
                      </a:extLst>
                    </p:cNvPr>
                    <p:cNvSpPr/>
                    <p:nvPr/>
                  </p:nvSpPr>
                  <p:spPr>
                    <a:xfrm>
                      <a:off x="1524127" y="2406275"/>
                      <a:ext cx="3376846" cy="132401"/>
                    </a:xfrm>
                    <a:prstGeom prst="rect">
                      <a:avLst/>
                    </a:prstGeom>
                    <a:pattFill prst="pct50">
                      <a:fgClr>
                        <a:schemeClr val="tx1"/>
                      </a:fgClr>
                      <a:bgClr>
                        <a:schemeClr val="bg1"/>
                      </a:bgClr>
                    </a:pattFill>
                    <a:ln w="317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1" name="Retângulo 20">
                      <a:extLst>
                        <a:ext uri="{FF2B5EF4-FFF2-40B4-BE49-F238E27FC236}">
                          <a16:creationId xmlns:a16="http://schemas.microsoft.com/office/drawing/2014/main" id="{D79C5CF0-A4DA-6228-D3F9-94CA9085E397}"/>
                        </a:ext>
                      </a:extLst>
                    </p:cNvPr>
                    <p:cNvSpPr/>
                    <p:nvPr/>
                  </p:nvSpPr>
                  <p:spPr>
                    <a:xfrm>
                      <a:off x="4675915" y="2536282"/>
                      <a:ext cx="224197" cy="132401"/>
                    </a:xfrm>
                    <a:prstGeom prst="rect">
                      <a:avLst/>
                    </a:prstGeom>
                    <a:pattFill prst="pct50">
                      <a:fgClr>
                        <a:schemeClr val="tx1"/>
                      </a:fgClr>
                      <a:bgClr>
                        <a:schemeClr val="bg1"/>
                      </a:bgClr>
                    </a:patt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2" name="Retângulo 21">
                      <a:extLst>
                        <a:ext uri="{FF2B5EF4-FFF2-40B4-BE49-F238E27FC236}">
                          <a16:creationId xmlns:a16="http://schemas.microsoft.com/office/drawing/2014/main" id="{1E22D402-9B6C-26FE-FD43-9529042E6D9C}"/>
                        </a:ext>
                      </a:extLst>
                    </p:cNvPr>
                    <p:cNvSpPr/>
                    <p:nvPr/>
                  </p:nvSpPr>
                  <p:spPr>
                    <a:xfrm>
                      <a:off x="1524126" y="2534866"/>
                      <a:ext cx="224197" cy="132401"/>
                    </a:xfrm>
                    <a:prstGeom prst="rect">
                      <a:avLst/>
                    </a:prstGeom>
                    <a:pattFill prst="pct50">
                      <a:fgClr>
                        <a:schemeClr val="tx1"/>
                      </a:fgClr>
                      <a:bgClr>
                        <a:schemeClr val="bg1"/>
                      </a:bgClr>
                    </a:patt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sp>
                <p:nvSpPr>
                  <p:cNvPr id="19" name="Retângulo 18">
                    <a:extLst>
                      <a:ext uri="{FF2B5EF4-FFF2-40B4-BE49-F238E27FC236}">
                        <a16:creationId xmlns:a16="http://schemas.microsoft.com/office/drawing/2014/main" id="{E9D27DAE-8188-17FF-70E5-D59993B09A6A}"/>
                      </a:ext>
                    </a:extLst>
                  </p:cNvPr>
                  <p:cNvSpPr/>
                  <p:nvPr/>
                </p:nvSpPr>
                <p:spPr>
                  <a:xfrm>
                    <a:off x="1801298" y="2562807"/>
                    <a:ext cx="2818405" cy="86708"/>
                  </a:xfrm>
                  <a:prstGeom prst="rect">
                    <a:avLst/>
                  </a:prstGeom>
                  <a:pattFill prst="pct30">
                    <a:fgClr>
                      <a:schemeClr val="tx1"/>
                    </a:fgClr>
                    <a:bgClr>
                      <a:schemeClr val="bg1"/>
                    </a:bgClr>
                  </a:pattFill>
                  <a:ln w="317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2400" b="0" i="0" u="none" strike="noStrike" kern="0" cap="none" spc="0" normalizeH="0" baseline="0" noProof="0" dirty="0">
                      <a:ln>
                        <a:noFill/>
                      </a:ln>
                      <a:solidFill>
                        <a:prstClr val="white"/>
                      </a:solidFill>
                      <a:effectLst/>
                      <a:uLnTx/>
                      <a:uFillTx/>
                      <a:latin typeface="Gill Sans MT"/>
                      <a:ea typeface="+mn-ea"/>
                      <a:cs typeface="+mn-cs"/>
                    </a:endParaRPr>
                  </a:p>
                </p:txBody>
              </p:sp>
            </p:grpSp>
          </p:grpSp>
        </p:grpSp>
        <p:grpSp>
          <p:nvGrpSpPr>
            <p:cNvPr id="6" name="Agrupar 5">
              <a:extLst>
                <a:ext uri="{FF2B5EF4-FFF2-40B4-BE49-F238E27FC236}">
                  <a16:creationId xmlns:a16="http://schemas.microsoft.com/office/drawing/2014/main" id="{85763FB3-8A48-4B39-0F5F-C91F3C0C737F}"/>
                </a:ext>
              </a:extLst>
            </p:cNvPr>
            <p:cNvGrpSpPr/>
            <p:nvPr/>
          </p:nvGrpSpPr>
          <p:grpSpPr>
            <a:xfrm>
              <a:off x="765205" y="2280183"/>
              <a:ext cx="1625266" cy="2460858"/>
              <a:chOff x="765205" y="2280183"/>
              <a:chExt cx="1625266" cy="2460858"/>
            </a:xfrm>
          </p:grpSpPr>
          <p:grpSp>
            <p:nvGrpSpPr>
              <p:cNvPr id="7" name="Agrupar 6">
                <a:extLst>
                  <a:ext uri="{FF2B5EF4-FFF2-40B4-BE49-F238E27FC236}">
                    <a16:creationId xmlns:a16="http://schemas.microsoft.com/office/drawing/2014/main" id="{94C3D590-E06F-FA18-2279-21D75B9CE473}"/>
                  </a:ext>
                </a:extLst>
              </p:cNvPr>
              <p:cNvGrpSpPr/>
              <p:nvPr/>
            </p:nvGrpSpPr>
            <p:grpSpPr>
              <a:xfrm>
                <a:off x="765205" y="2280183"/>
                <a:ext cx="543739" cy="2460858"/>
                <a:chOff x="765205" y="2280183"/>
                <a:chExt cx="543739" cy="2460858"/>
              </a:xfrm>
            </p:grpSpPr>
            <p:sp>
              <p:nvSpPr>
                <p:cNvPr id="9" name="CaixaDeTexto 8">
                  <a:extLst>
                    <a:ext uri="{FF2B5EF4-FFF2-40B4-BE49-F238E27FC236}">
                      <a16:creationId xmlns:a16="http://schemas.microsoft.com/office/drawing/2014/main" id="{41322A68-4F11-02D7-0E04-0401E3783964}"/>
                    </a:ext>
                  </a:extLst>
                </p:cNvPr>
                <p:cNvSpPr txBox="1"/>
                <p:nvPr/>
              </p:nvSpPr>
              <p:spPr>
                <a:xfrm>
                  <a:off x="765205" y="4371709"/>
                  <a:ext cx="543739" cy="369332"/>
                </a:xfrm>
                <a:prstGeom prst="rect">
                  <a:avLst/>
                </a:prstGeom>
                <a:noFill/>
              </p:spPr>
              <p:txBody>
                <a:bodyPr wrap="none" rtlCol="0">
                  <a:spAutoFit/>
                </a:bodyPr>
                <a:lstStyle/>
                <a:p>
                  <a:r>
                    <a:rPr lang="pt-BR" dirty="0"/>
                    <a:t>p++</a:t>
                  </a:r>
                </a:p>
              </p:txBody>
            </p:sp>
            <p:sp>
              <p:nvSpPr>
                <p:cNvPr id="10" name="CaixaDeTexto 9">
                  <a:extLst>
                    <a:ext uri="{FF2B5EF4-FFF2-40B4-BE49-F238E27FC236}">
                      <a16:creationId xmlns:a16="http://schemas.microsoft.com/office/drawing/2014/main" id="{96A38F6A-BA8A-326C-3CFB-4C37361F1B61}"/>
                    </a:ext>
                  </a:extLst>
                </p:cNvPr>
                <p:cNvSpPr txBox="1"/>
                <p:nvPr/>
              </p:nvSpPr>
              <p:spPr>
                <a:xfrm>
                  <a:off x="765205" y="2280183"/>
                  <a:ext cx="543739" cy="369332"/>
                </a:xfrm>
                <a:prstGeom prst="rect">
                  <a:avLst/>
                </a:prstGeom>
                <a:noFill/>
              </p:spPr>
              <p:txBody>
                <a:bodyPr wrap="none" rtlCol="0">
                  <a:spAutoFit/>
                </a:bodyPr>
                <a:lstStyle/>
                <a:p>
                  <a:r>
                    <a:rPr lang="pt-BR" dirty="0"/>
                    <a:t>n++</a:t>
                  </a:r>
                </a:p>
              </p:txBody>
            </p:sp>
            <p:sp>
              <p:nvSpPr>
                <p:cNvPr id="11" name="CaixaDeTexto 10">
                  <a:extLst>
                    <a:ext uri="{FF2B5EF4-FFF2-40B4-BE49-F238E27FC236}">
                      <a16:creationId xmlns:a16="http://schemas.microsoft.com/office/drawing/2014/main" id="{2BC3C6EB-DF81-D8C6-2A9F-60F5115EABE2}"/>
                    </a:ext>
                  </a:extLst>
                </p:cNvPr>
                <p:cNvSpPr txBox="1"/>
                <p:nvPr/>
              </p:nvSpPr>
              <p:spPr>
                <a:xfrm>
                  <a:off x="765205" y="3254768"/>
                  <a:ext cx="306494" cy="369332"/>
                </a:xfrm>
                <a:prstGeom prst="rect">
                  <a:avLst/>
                </a:prstGeom>
                <a:noFill/>
              </p:spPr>
              <p:txBody>
                <a:bodyPr wrap="none" rtlCol="0">
                  <a:spAutoFit/>
                </a:bodyPr>
                <a:lstStyle/>
                <a:p>
                  <a:r>
                    <a:rPr lang="pt-BR" dirty="0"/>
                    <a:t>p</a:t>
                  </a:r>
                </a:p>
              </p:txBody>
            </p:sp>
          </p:grpSp>
          <p:sp>
            <p:nvSpPr>
              <p:cNvPr id="8" name="CaixaDeTexto 7">
                <a:extLst>
                  <a:ext uri="{FF2B5EF4-FFF2-40B4-BE49-F238E27FC236}">
                    <a16:creationId xmlns:a16="http://schemas.microsoft.com/office/drawing/2014/main" id="{E10789E0-2614-3102-1C21-5E838FE26EBE}"/>
                  </a:ext>
                </a:extLst>
              </p:cNvPr>
              <p:cNvSpPr txBox="1"/>
              <p:nvPr/>
            </p:nvSpPr>
            <p:spPr>
              <a:xfrm>
                <a:off x="1965355" y="2615816"/>
                <a:ext cx="425116" cy="369332"/>
              </a:xfrm>
              <a:prstGeom prst="rect">
                <a:avLst/>
              </a:prstGeom>
              <a:noFill/>
            </p:spPr>
            <p:txBody>
              <a:bodyPr wrap="none" rtlCol="0">
                <a:spAutoFit/>
              </a:bodyPr>
              <a:lstStyle/>
              <a:p>
                <a:r>
                  <a:rPr lang="pt-BR" dirty="0"/>
                  <a:t>p+</a:t>
                </a:r>
              </a:p>
            </p:txBody>
          </p:sp>
        </p:grpSp>
      </p:grpSp>
      <p:cxnSp>
        <p:nvCxnSpPr>
          <p:cNvPr id="38" name="Straight Arrow Connector 8">
            <a:extLst>
              <a:ext uri="{FF2B5EF4-FFF2-40B4-BE49-F238E27FC236}">
                <a16:creationId xmlns:a16="http://schemas.microsoft.com/office/drawing/2014/main" id="{68511EF0-E01B-386A-4D5D-560F56176846}"/>
              </a:ext>
            </a:extLst>
          </p:cNvPr>
          <p:cNvCxnSpPr>
            <a:cxnSpLocks/>
          </p:cNvCxnSpPr>
          <p:nvPr/>
        </p:nvCxnSpPr>
        <p:spPr>
          <a:xfrm>
            <a:off x="2382263" y="1945895"/>
            <a:ext cx="336164" cy="3362705"/>
          </a:xfrm>
          <a:prstGeom prst="straightConnector1">
            <a:avLst/>
          </a:prstGeom>
          <a:noFill/>
          <a:ln w="31750" cap="flat" cmpd="sng" algn="ctr">
            <a:solidFill>
              <a:srgbClr val="4F81BD"/>
            </a:solidFill>
            <a:prstDash val="solid"/>
            <a:tailEnd type="triangle" w="lg" len="sm"/>
          </a:ln>
          <a:effectLst/>
        </p:spPr>
      </p:cxnSp>
      <p:sp>
        <p:nvSpPr>
          <p:cNvPr id="40" name="Title 1">
            <a:extLst>
              <a:ext uri="{FF2B5EF4-FFF2-40B4-BE49-F238E27FC236}">
                <a16:creationId xmlns:a16="http://schemas.microsoft.com/office/drawing/2014/main" id="{4CD46DFD-4E85-B5A8-53E9-3D6B71EA82D7}"/>
              </a:ext>
            </a:extLst>
          </p:cNvPr>
          <p:cNvSpPr>
            <a:spLocks noGrp="1"/>
          </p:cNvSpPr>
          <p:nvPr>
            <p:ph type="ctrTitle"/>
          </p:nvPr>
        </p:nvSpPr>
        <p:spPr>
          <a:xfrm>
            <a:off x="893380" y="232613"/>
            <a:ext cx="10472212" cy="1079609"/>
          </a:xfrm>
        </p:spPr>
        <p:txBody>
          <a:bodyPr>
            <a:normAutofit/>
          </a:bodyPr>
          <a:lstStyle/>
          <a:p>
            <a:r>
              <a:rPr lang="pt-BR" sz="4000" dirty="0"/>
              <a:t>Testes com detector de silício (Lab.)</a:t>
            </a:r>
            <a:endParaRPr lang="en-US" sz="4000" dirty="0"/>
          </a:p>
        </p:txBody>
      </p:sp>
      <p:pic>
        <p:nvPicPr>
          <p:cNvPr id="42" name="Imagem 41" descr="Uma imagem contendo Ícone&#10;&#10;Descrição gerada automaticamente">
            <a:extLst>
              <a:ext uri="{FF2B5EF4-FFF2-40B4-BE49-F238E27FC236}">
                <a16:creationId xmlns:a16="http://schemas.microsoft.com/office/drawing/2014/main" id="{9E075EA2-81CA-A892-DB79-265CF60FD1EF}"/>
              </a:ext>
            </a:extLst>
          </p:cNvPr>
          <p:cNvPicPr>
            <a:picLocks noChangeAspect="1"/>
          </p:cNvPicPr>
          <p:nvPr/>
        </p:nvPicPr>
        <p:blipFill>
          <a:blip r:embed="rId3"/>
          <a:stretch>
            <a:fillRect/>
          </a:stretch>
        </p:blipFill>
        <p:spPr>
          <a:xfrm rot="4991712">
            <a:off x="1999611" y="2751586"/>
            <a:ext cx="2260657" cy="489989"/>
          </a:xfrm>
          <a:prstGeom prst="rect">
            <a:avLst/>
          </a:prstGeom>
        </p:spPr>
      </p:pic>
      <p:sp>
        <p:nvSpPr>
          <p:cNvPr id="44" name="CaixaDeTexto 43">
            <a:extLst>
              <a:ext uri="{FF2B5EF4-FFF2-40B4-BE49-F238E27FC236}">
                <a16:creationId xmlns:a16="http://schemas.microsoft.com/office/drawing/2014/main" id="{968E9DCC-7B13-118C-B520-9AA52A2BB3BF}"/>
              </a:ext>
            </a:extLst>
          </p:cNvPr>
          <p:cNvSpPr txBox="1"/>
          <p:nvPr/>
        </p:nvSpPr>
        <p:spPr>
          <a:xfrm>
            <a:off x="3129939" y="1707245"/>
            <a:ext cx="1079142" cy="369332"/>
          </a:xfrm>
          <a:prstGeom prst="rect">
            <a:avLst/>
          </a:prstGeom>
          <a:noFill/>
        </p:spPr>
        <p:txBody>
          <a:bodyPr wrap="none" rtlCol="0">
            <a:spAutoFit/>
          </a:bodyPr>
          <a:lstStyle/>
          <a:p>
            <a:r>
              <a:rPr lang="pt-BR" dirty="0"/>
              <a:t>LASER IR</a:t>
            </a:r>
          </a:p>
        </p:txBody>
      </p:sp>
      <p:sp>
        <p:nvSpPr>
          <p:cNvPr id="45" name="CaixaDeTexto 44">
            <a:extLst>
              <a:ext uri="{FF2B5EF4-FFF2-40B4-BE49-F238E27FC236}">
                <a16:creationId xmlns:a16="http://schemas.microsoft.com/office/drawing/2014/main" id="{BD0E8D4D-7602-305E-93FC-7850D52634E1}"/>
              </a:ext>
            </a:extLst>
          </p:cNvPr>
          <p:cNvSpPr txBox="1"/>
          <p:nvPr/>
        </p:nvSpPr>
        <p:spPr>
          <a:xfrm>
            <a:off x="5759109" y="2490000"/>
            <a:ext cx="5870599" cy="1631216"/>
          </a:xfrm>
          <a:prstGeom prst="rect">
            <a:avLst/>
          </a:prstGeom>
          <a:noFill/>
        </p:spPr>
        <p:txBody>
          <a:bodyPr wrap="square">
            <a:spAutoFit/>
          </a:bodyPr>
          <a:lstStyle/>
          <a:p>
            <a:pPr>
              <a:spcAft>
                <a:spcPts val="1200"/>
              </a:spcAft>
            </a:pPr>
            <a:r>
              <a:rPr lang="pt-BR" dirty="0"/>
              <a:t>LASER Infravermelho (IR) penetra no sensor de silício gerando cargas de forma análoga a uma partícula carregada.</a:t>
            </a:r>
          </a:p>
          <a:p>
            <a:pPr>
              <a:spcAft>
                <a:spcPts val="1200"/>
              </a:spcAft>
            </a:pPr>
            <a:r>
              <a:rPr lang="pt-BR" dirty="0"/>
              <a:t>LASER proporciona medição controlada com referência espacial e de tempo com alta precisão.</a:t>
            </a:r>
          </a:p>
        </p:txBody>
      </p:sp>
    </p:spTree>
    <p:extLst>
      <p:ext uri="{BB962C8B-B14F-4D97-AF65-F5344CB8AC3E}">
        <p14:creationId xmlns:p14="http://schemas.microsoft.com/office/powerpoint/2010/main" val="45190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658EB-181B-F1C5-AE7C-190261FE519C}"/>
              </a:ext>
            </a:extLst>
          </p:cNvPr>
          <p:cNvSpPr>
            <a:spLocks noGrp="1"/>
          </p:cNvSpPr>
          <p:nvPr>
            <p:ph type="ctrTitle"/>
          </p:nvPr>
        </p:nvSpPr>
        <p:spPr/>
        <p:txBody>
          <a:bodyPr/>
          <a:lstStyle/>
          <a:p>
            <a:endParaRPr lang="pt-BR"/>
          </a:p>
        </p:txBody>
      </p:sp>
      <p:pic>
        <p:nvPicPr>
          <p:cNvPr id="4" name="Picture 6">
            <a:extLst>
              <a:ext uri="{FF2B5EF4-FFF2-40B4-BE49-F238E27FC236}">
                <a16:creationId xmlns:a16="http://schemas.microsoft.com/office/drawing/2014/main" id="{C61BB9D2-2C8E-EDA5-76C4-EE1F6FAA1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727" y="1872192"/>
            <a:ext cx="8099155" cy="4273489"/>
          </a:xfrm>
          <a:prstGeom prst="rect">
            <a:avLst/>
          </a:prstGeom>
        </p:spPr>
      </p:pic>
    </p:spTree>
    <p:extLst>
      <p:ext uri="{BB962C8B-B14F-4D97-AF65-F5344CB8AC3E}">
        <p14:creationId xmlns:p14="http://schemas.microsoft.com/office/powerpoint/2010/main" val="1951510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F52FF-40EC-AB1B-18B0-DE7591BE41E2}"/>
            </a:ext>
          </a:extLst>
        </p:cNvPr>
        <p:cNvGrpSpPr/>
        <p:nvPr/>
      </p:nvGrpSpPr>
      <p:grpSpPr>
        <a:xfrm>
          <a:off x="0" y="0"/>
          <a:ext cx="0" cy="0"/>
          <a:chOff x="0" y="0"/>
          <a:chExt cx="0" cy="0"/>
        </a:xfrm>
      </p:grpSpPr>
      <p:grpSp>
        <p:nvGrpSpPr>
          <p:cNvPr id="14" name="Agrupar 13">
            <a:extLst>
              <a:ext uri="{FF2B5EF4-FFF2-40B4-BE49-F238E27FC236}">
                <a16:creationId xmlns:a16="http://schemas.microsoft.com/office/drawing/2014/main" id="{1657DA37-BF92-8B62-CA5E-B8CDE2AAE1B5}"/>
              </a:ext>
            </a:extLst>
          </p:cNvPr>
          <p:cNvGrpSpPr/>
          <p:nvPr/>
        </p:nvGrpSpPr>
        <p:grpSpPr>
          <a:xfrm>
            <a:off x="4824771" y="2814312"/>
            <a:ext cx="1739715" cy="912765"/>
            <a:chOff x="3418451" y="3277296"/>
            <a:chExt cx="1739715" cy="912765"/>
          </a:xfrm>
        </p:grpSpPr>
        <p:pic>
          <p:nvPicPr>
            <p:cNvPr id="15" name="Picture 8">
              <a:extLst>
                <a:ext uri="{FF2B5EF4-FFF2-40B4-BE49-F238E27FC236}">
                  <a16:creationId xmlns:a16="http://schemas.microsoft.com/office/drawing/2014/main" id="{F775BDB7-B564-3E4E-8414-9A7A6CA69EAF}"/>
                </a:ext>
              </a:extLst>
            </p:cNvPr>
            <p:cNvPicPr>
              <a:picLocks noChangeAspect="1"/>
            </p:cNvPicPr>
            <p:nvPr/>
          </p:nvPicPr>
          <p:blipFill>
            <a:blip r:embed="rId2"/>
            <a:srcRect/>
            <a:stretch/>
          </p:blipFill>
          <p:spPr>
            <a:xfrm>
              <a:off x="3949750" y="3277296"/>
              <a:ext cx="1208416" cy="912765"/>
            </a:xfrm>
            <a:prstGeom prst="rect">
              <a:avLst/>
            </a:prstGeom>
          </p:spPr>
        </p:pic>
        <p:sp>
          <p:nvSpPr>
            <p:cNvPr id="16" name="Seta: para a Direita 15">
              <a:extLst>
                <a:ext uri="{FF2B5EF4-FFF2-40B4-BE49-F238E27FC236}">
                  <a16:creationId xmlns:a16="http://schemas.microsoft.com/office/drawing/2014/main" id="{15491FC8-2777-D336-7CDF-FBD2D29BD0EE}"/>
                </a:ext>
              </a:extLst>
            </p:cNvPr>
            <p:cNvSpPr/>
            <p:nvPr/>
          </p:nvSpPr>
          <p:spPr>
            <a:xfrm>
              <a:off x="3418451"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grpSp>
      <p:grpSp>
        <p:nvGrpSpPr>
          <p:cNvPr id="17" name="Agrupar 16">
            <a:extLst>
              <a:ext uri="{FF2B5EF4-FFF2-40B4-BE49-F238E27FC236}">
                <a16:creationId xmlns:a16="http://schemas.microsoft.com/office/drawing/2014/main" id="{80723312-349C-6F8C-286B-815C87A861BC}"/>
              </a:ext>
            </a:extLst>
          </p:cNvPr>
          <p:cNvGrpSpPr/>
          <p:nvPr/>
        </p:nvGrpSpPr>
        <p:grpSpPr>
          <a:xfrm>
            <a:off x="6158173" y="2660280"/>
            <a:ext cx="2445285" cy="2100891"/>
            <a:chOff x="4364113" y="3123264"/>
            <a:chExt cx="2445285" cy="2100891"/>
          </a:xfrm>
        </p:grpSpPr>
        <p:sp>
          <p:nvSpPr>
            <p:cNvPr id="18" name="Triângulo isósceles 17">
              <a:extLst>
                <a:ext uri="{FF2B5EF4-FFF2-40B4-BE49-F238E27FC236}">
                  <a16:creationId xmlns:a16="http://schemas.microsoft.com/office/drawing/2014/main" id="{F4AD4B6B-7E58-0FAC-9E87-37C09B111B93}"/>
                </a:ext>
              </a:extLst>
            </p:cNvPr>
            <p:cNvSpPr/>
            <p:nvPr/>
          </p:nvSpPr>
          <p:spPr>
            <a:xfrm rot="5400000">
              <a:off x="5589096" y="3196481"/>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sp>
          <p:nvSpPr>
            <p:cNvPr id="19" name="Seta: para a Direita 18">
              <a:extLst>
                <a:ext uri="{FF2B5EF4-FFF2-40B4-BE49-F238E27FC236}">
                  <a16:creationId xmlns:a16="http://schemas.microsoft.com/office/drawing/2014/main" id="{7539D257-0BA0-E1E7-A437-57C74EA4D473}"/>
                </a:ext>
              </a:extLst>
            </p:cNvPr>
            <p:cNvSpPr/>
            <p:nvPr/>
          </p:nvSpPr>
          <p:spPr>
            <a:xfrm>
              <a:off x="4919304" y="3392525"/>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CaixaDeTexto 19">
              <a:extLst>
                <a:ext uri="{FF2B5EF4-FFF2-40B4-BE49-F238E27FC236}">
                  <a16:creationId xmlns:a16="http://schemas.microsoft.com/office/drawing/2014/main" id="{B7965D76-9670-30D6-0D0E-A72167E1D113}"/>
                </a:ext>
              </a:extLst>
            </p:cNvPr>
            <p:cNvSpPr txBox="1"/>
            <p:nvPr/>
          </p:nvSpPr>
          <p:spPr>
            <a:xfrm>
              <a:off x="4364113" y="4639380"/>
              <a:ext cx="244528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Processamento do sinal (analógico)</a:t>
              </a:r>
            </a:p>
          </p:txBody>
        </p:sp>
      </p:grpSp>
      <p:grpSp>
        <p:nvGrpSpPr>
          <p:cNvPr id="29" name="Agrupar 28">
            <a:extLst>
              <a:ext uri="{FF2B5EF4-FFF2-40B4-BE49-F238E27FC236}">
                <a16:creationId xmlns:a16="http://schemas.microsoft.com/office/drawing/2014/main" id="{49DA4212-D282-0410-51CD-240911E9419E}"/>
              </a:ext>
            </a:extLst>
          </p:cNvPr>
          <p:cNvGrpSpPr/>
          <p:nvPr/>
        </p:nvGrpSpPr>
        <p:grpSpPr>
          <a:xfrm>
            <a:off x="8546739" y="2660280"/>
            <a:ext cx="2702408" cy="2100891"/>
            <a:chOff x="8546739" y="2660280"/>
            <a:chExt cx="2702408" cy="2100891"/>
          </a:xfrm>
        </p:grpSpPr>
        <p:sp>
          <p:nvSpPr>
            <p:cNvPr id="23" name="Seta: para a Direita 22">
              <a:extLst>
                <a:ext uri="{FF2B5EF4-FFF2-40B4-BE49-F238E27FC236}">
                  <a16:creationId xmlns:a16="http://schemas.microsoft.com/office/drawing/2014/main" id="{6AFEA33D-9C05-E38E-A203-94DC835AEC36}"/>
                </a:ext>
              </a:extLst>
            </p:cNvPr>
            <p:cNvSpPr/>
            <p:nvPr/>
          </p:nvSpPr>
          <p:spPr>
            <a:xfrm>
              <a:off x="8546739" y="2929540"/>
              <a:ext cx="476857" cy="374244"/>
            </a:xfrm>
            <a:prstGeom prst="rightArrow">
              <a:avLst/>
            </a:prstGeom>
            <a:solidFill>
              <a:sysClr val="window" lastClr="FFFFFF">
                <a:lumMod val="85000"/>
              </a:sys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CaixaDeTexto 24">
              <a:extLst>
                <a:ext uri="{FF2B5EF4-FFF2-40B4-BE49-F238E27FC236}">
                  <a16:creationId xmlns:a16="http://schemas.microsoft.com/office/drawing/2014/main" id="{EFFB5A4F-CF2B-5198-1909-BB7DA316EE76}"/>
                </a:ext>
              </a:extLst>
            </p:cNvPr>
            <p:cNvSpPr txBox="1"/>
            <p:nvPr/>
          </p:nvSpPr>
          <p:spPr>
            <a:xfrm>
              <a:off x="9172010" y="4176396"/>
              <a:ext cx="137577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Digitalização e aquisição</a:t>
              </a:r>
            </a:p>
          </p:txBody>
        </p:sp>
        <p:grpSp>
          <p:nvGrpSpPr>
            <p:cNvPr id="28" name="Agrupar 27">
              <a:extLst>
                <a:ext uri="{FF2B5EF4-FFF2-40B4-BE49-F238E27FC236}">
                  <a16:creationId xmlns:a16="http://schemas.microsoft.com/office/drawing/2014/main" id="{56AF9EDA-DA62-ED36-F8BD-83D48DE74957}"/>
                </a:ext>
              </a:extLst>
            </p:cNvPr>
            <p:cNvGrpSpPr/>
            <p:nvPr/>
          </p:nvGrpSpPr>
          <p:grpSpPr>
            <a:xfrm>
              <a:off x="9283959" y="2660280"/>
              <a:ext cx="1965188" cy="1244598"/>
              <a:chOff x="9283959" y="2660280"/>
              <a:chExt cx="1965188" cy="1244598"/>
            </a:xfrm>
          </p:grpSpPr>
          <p:sp>
            <p:nvSpPr>
              <p:cNvPr id="22" name="CaixaDeTexto 21">
                <a:extLst>
                  <a:ext uri="{FF2B5EF4-FFF2-40B4-BE49-F238E27FC236}">
                    <a16:creationId xmlns:a16="http://schemas.microsoft.com/office/drawing/2014/main" id="{59BA12A9-6B09-3828-AADA-B94D10D46C91}"/>
                  </a:ext>
                </a:extLst>
              </p:cNvPr>
              <p:cNvSpPr txBox="1"/>
              <p:nvPr/>
            </p:nvSpPr>
            <p:spPr>
              <a:xfrm>
                <a:off x="10119200" y="2812744"/>
                <a:ext cx="112994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01101001110101010...</a:t>
                </a:r>
              </a:p>
            </p:txBody>
          </p:sp>
          <p:sp>
            <p:nvSpPr>
              <p:cNvPr id="24" name="Triângulo isósceles 23">
                <a:extLst>
                  <a:ext uri="{FF2B5EF4-FFF2-40B4-BE49-F238E27FC236}">
                    <a16:creationId xmlns:a16="http://schemas.microsoft.com/office/drawing/2014/main" id="{F9D14C2C-4489-9DC2-3F52-9009B8296F6A}"/>
                  </a:ext>
                </a:extLst>
              </p:cNvPr>
              <p:cNvSpPr/>
              <p:nvPr/>
            </p:nvSpPr>
            <p:spPr>
              <a:xfrm rot="5400000">
                <a:off x="9210742" y="2733497"/>
                <a:ext cx="912765" cy="766331"/>
              </a:xfrm>
              <a:prstGeom prst="triangle">
                <a:avLst/>
              </a:prstGeom>
              <a:noFill/>
              <a:ln w="9525" cap="flat" cmpd="sng" algn="ctr">
                <a:solidFill>
                  <a:sysClr val="window" lastClr="FFFFFF">
                    <a:lumMod val="9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Gill Sans MT"/>
                  <a:ea typeface="+mn-ea"/>
                  <a:cs typeface="+mn-cs"/>
                </a:endParaRPr>
              </a:p>
            </p:txBody>
          </p:sp>
          <p:cxnSp>
            <p:nvCxnSpPr>
              <p:cNvPr id="3" name="Conector reto 2">
                <a:extLst>
                  <a:ext uri="{FF2B5EF4-FFF2-40B4-BE49-F238E27FC236}">
                    <a16:creationId xmlns:a16="http://schemas.microsoft.com/office/drawing/2014/main" id="{6A238C5A-4C94-B41C-974C-D08466A70326}"/>
                  </a:ext>
                </a:extLst>
              </p:cNvPr>
              <p:cNvCxnSpPr>
                <a:stCxn id="24" idx="5"/>
              </p:cNvCxnSpPr>
              <p:nvPr/>
            </p:nvCxnSpPr>
            <p:spPr>
              <a:xfrm flipH="1">
                <a:off x="9660531" y="3344854"/>
                <a:ext cx="6593" cy="5600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32BEB609-B904-9570-8B61-617955F6E7B8}"/>
                  </a:ext>
                </a:extLst>
              </p:cNvPr>
              <p:cNvSpPr txBox="1"/>
              <p:nvPr/>
            </p:nvSpPr>
            <p:spPr>
              <a:xfrm>
                <a:off x="9667125" y="3546464"/>
                <a:ext cx="9237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0" i="0" u="none" strike="noStrike" kern="0" cap="none" spc="0" normalizeH="0" baseline="0" noProof="0" dirty="0">
                    <a:ln>
                      <a:noFill/>
                    </a:ln>
                    <a:solidFill>
                      <a:prstClr val="white">
                        <a:lumMod val="95000"/>
                      </a:prstClr>
                    </a:solidFill>
                    <a:effectLst/>
                    <a:uLnTx/>
                    <a:uFillTx/>
                    <a:latin typeface="Gill Sans MT"/>
                  </a:rPr>
                  <a:t>TRIGGER</a:t>
                </a:r>
              </a:p>
            </p:txBody>
          </p:sp>
        </p:grpSp>
      </p:grpSp>
      <p:pic>
        <p:nvPicPr>
          <p:cNvPr id="26" name="Imagem 25" descr="Diagrama&#10;&#10;Descrição gerada automaticamente com confiança média">
            <a:extLst>
              <a:ext uri="{FF2B5EF4-FFF2-40B4-BE49-F238E27FC236}">
                <a16:creationId xmlns:a16="http://schemas.microsoft.com/office/drawing/2014/main" id="{2FE55D13-F48D-6B6C-3B9C-B5D7600C8F01}"/>
              </a:ext>
            </a:extLst>
          </p:cNvPr>
          <p:cNvPicPr>
            <a:picLocks noChangeAspect="1"/>
          </p:cNvPicPr>
          <p:nvPr/>
        </p:nvPicPr>
        <p:blipFill>
          <a:blip r:embed="rId3"/>
          <a:stretch>
            <a:fillRect/>
          </a:stretch>
        </p:blipFill>
        <p:spPr>
          <a:xfrm>
            <a:off x="35296" y="2085844"/>
            <a:ext cx="4729388" cy="2369700"/>
          </a:xfrm>
          <a:prstGeom prst="rect">
            <a:avLst/>
          </a:prstGeom>
        </p:spPr>
      </p:pic>
      <p:sp>
        <p:nvSpPr>
          <p:cNvPr id="31" name="CaixaDeTexto 30">
            <a:extLst>
              <a:ext uri="{FF2B5EF4-FFF2-40B4-BE49-F238E27FC236}">
                <a16:creationId xmlns:a16="http://schemas.microsoft.com/office/drawing/2014/main" id="{BFDE7016-EF63-680D-AE63-E6AC3AFD239B}"/>
              </a:ext>
            </a:extLst>
          </p:cNvPr>
          <p:cNvSpPr txBox="1"/>
          <p:nvPr/>
        </p:nvSpPr>
        <p:spPr>
          <a:xfrm>
            <a:off x="178284" y="991601"/>
            <a:ext cx="472938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Muito alta densidade de partículas perto do ponto de colisão </a:t>
            </a:r>
          </a:p>
        </p:txBody>
      </p:sp>
      <p:sp>
        <p:nvSpPr>
          <p:cNvPr id="32" name="CaixaDeTexto 31">
            <a:extLst>
              <a:ext uri="{FF2B5EF4-FFF2-40B4-BE49-F238E27FC236}">
                <a16:creationId xmlns:a16="http://schemas.microsoft.com/office/drawing/2014/main" id="{C65C5A9F-2D39-4C94-48D5-D62BC80C35E7}"/>
              </a:ext>
            </a:extLst>
          </p:cNvPr>
          <p:cNvSpPr txBox="1"/>
          <p:nvPr/>
        </p:nvSpPr>
        <p:spPr>
          <a:xfrm>
            <a:off x="178284" y="1529065"/>
            <a:ext cx="4729388"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lumMod val="95000"/>
                  </a:prstClr>
                </a:solidFill>
                <a:effectLst/>
                <a:uLnTx/>
                <a:uFillTx/>
                <a:latin typeface="Gill Sans MT"/>
              </a:rPr>
              <a:t>40 milhões de colisões</a:t>
            </a:r>
            <a:r>
              <a:rPr kumimoji="0" lang="pt-BR" sz="1600" b="0" i="0" u="none" strike="noStrike" kern="0" cap="none" spc="0" normalizeH="0" noProof="0" dirty="0">
                <a:ln>
                  <a:noFill/>
                </a:ln>
                <a:solidFill>
                  <a:prstClr val="white">
                    <a:lumMod val="95000"/>
                  </a:prstClr>
                </a:solidFill>
                <a:effectLst/>
                <a:uLnTx/>
                <a:uFillTx/>
                <a:latin typeface="Gill Sans MT"/>
              </a:rPr>
              <a:t> por segundo</a:t>
            </a:r>
            <a:endParaRPr kumimoji="0" lang="pt-BR" sz="1600" b="0" i="0" u="none" strike="noStrike" kern="0" cap="none" spc="0" normalizeH="0" baseline="0" noProof="0" dirty="0">
              <a:ln>
                <a:noFill/>
              </a:ln>
              <a:solidFill>
                <a:prstClr val="white">
                  <a:lumMod val="95000"/>
                </a:prstClr>
              </a:solidFill>
              <a:effectLst/>
              <a:uLnTx/>
              <a:uFillTx/>
              <a:latin typeface="Gill Sans MT"/>
            </a:endParaRPr>
          </a:p>
        </p:txBody>
      </p:sp>
    </p:spTree>
    <p:extLst>
      <p:ext uri="{BB962C8B-B14F-4D97-AF65-F5344CB8AC3E}">
        <p14:creationId xmlns:p14="http://schemas.microsoft.com/office/powerpoint/2010/main" val="4169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7E3E-A030-CD21-B759-FAC11ADEAB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D701EB-E3E1-69DD-7DD4-B7287818CD28}"/>
              </a:ext>
            </a:extLst>
          </p:cNvPr>
          <p:cNvSpPr>
            <a:spLocks noGrp="1"/>
          </p:cNvSpPr>
          <p:nvPr>
            <p:ph type="ctrTitle"/>
          </p:nvPr>
        </p:nvSpPr>
        <p:spPr>
          <a:xfrm>
            <a:off x="859894" y="2349391"/>
            <a:ext cx="10472212" cy="1079609"/>
          </a:xfrm>
        </p:spPr>
        <p:txBody>
          <a:bodyPr/>
          <a:lstStyle/>
          <a:p>
            <a:r>
              <a:rPr lang="pt-BR" dirty="0"/>
              <a:t>Semicondutores</a:t>
            </a:r>
          </a:p>
        </p:txBody>
      </p:sp>
    </p:spTree>
    <p:extLst>
      <p:ext uri="{BB962C8B-B14F-4D97-AF65-F5344CB8AC3E}">
        <p14:creationId xmlns:p14="http://schemas.microsoft.com/office/powerpoint/2010/main" val="245748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0A38A-3FAB-4B18-32B9-0E16ED5850BC}"/>
              </a:ext>
            </a:extLst>
          </p:cNvPr>
          <p:cNvSpPr>
            <a:spLocks noGrp="1"/>
          </p:cNvSpPr>
          <p:nvPr>
            <p:ph type="ctrTitle"/>
          </p:nvPr>
        </p:nvSpPr>
        <p:spPr/>
        <p:txBody>
          <a:bodyPr/>
          <a:lstStyle/>
          <a:p>
            <a:endParaRPr lang="pt-BR"/>
          </a:p>
        </p:txBody>
      </p:sp>
      <p:pic>
        <p:nvPicPr>
          <p:cNvPr id="4" name="Imagem 3" descr="Tabela&#10;&#10;Descrição gerada automaticamente">
            <a:extLst>
              <a:ext uri="{FF2B5EF4-FFF2-40B4-BE49-F238E27FC236}">
                <a16:creationId xmlns:a16="http://schemas.microsoft.com/office/drawing/2014/main" id="{3F748EF1-F25F-9463-CC2B-91FDA2B52532}"/>
              </a:ext>
            </a:extLst>
          </p:cNvPr>
          <p:cNvPicPr>
            <a:picLocks noChangeAspect="1"/>
          </p:cNvPicPr>
          <p:nvPr/>
        </p:nvPicPr>
        <p:blipFill>
          <a:blip r:embed="rId2"/>
          <a:stretch>
            <a:fillRect/>
          </a:stretch>
        </p:blipFill>
        <p:spPr>
          <a:xfrm>
            <a:off x="133043" y="199859"/>
            <a:ext cx="11925913" cy="6458282"/>
          </a:xfrm>
          <a:prstGeom prst="rect">
            <a:avLst/>
          </a:prstGeom>
        </p:spPr>
      </p:pic>
      <p:sp>
        <p:nvSpPr>
          <p:cNvPr id="5" name="Retângulo 4">
            <a:extLst>
              <a:ext uri="{FF2B5EF4-FFF2-40B4-BE49-F238E27FC236}">
                <a16:creationId xmlns:a16="http://schemas.microsoft.com/office/drawing/2014/main" id="{B785DF8E-B864-313A-4E89-80F97ED6F545}"/>
              </a:ext>
            </a:extLst>
          </p:cNvPr>
          <p:cNvSpPr/>
          <p:nvPr/>
        </p:nvSpPr>
        <p:spPr>
          <a:xfrm>
            <a:off x="7954592" y="673768"/>
            <a:ext cx="2014431" cy="401511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16196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9A167-B305-86E9-FADB-BEDAC991326B}"/>
              </a:ext>
            </a:extLst>
          </p:cNvPr>
          <p:cNvSpPr>
            <a:spLocks noGrp="1"/>
          </p:cNvSpPr>
          <p:nvPr>
            <p:ph type="ctrTitle"/>
          </p:nvPr>
        </p:nvSpPr>
        <p:spPr/>
        <p:txBody>
          <a:bodyPr/>
          <a:lstStyle/>
          <a:p>
            <a:r>
              <a:rPr lang="pt-BR" dirty="0"/>
              <a:t>Semicondutores</a:t>
            </a:r>
          </a:p>
        </p:txBody>
      </p:sp>
      <p:pic>
        <p:nvPicPr>
          <p:cNvPr id="4" name="Imagem 3" descr="Tabela&#10;&#10;Descrição gerada automaticamente">
            <a:extLst>
              <a:ext uri="{FF2B5EF4-FFF2-40B4-BE49-F238E27FC236}">
                <a16:creationId xmlns:a16="http://schemas.microsoft.com/office/drawing/2014/main" id="{407745CD-A0F1-D1C9-0D9B-042A447ECAFC}"/>
              </a:ext>
            </a:extLst>
          </p:cNvPr>
          <p:cNvPicPr>
            <a:picLocks noChangeAspect="1"/>
          </p:cNvPicPr>
          <p:nvPr/>
        </p:nvPicPr>
        <p:blipFill>
          <a:blip r:embed="rId2"/>
          <a:srcRect l="65758" t="4572" r="17754" b="29108"/>
          <a:stretch/>
        </p:blipFill>
        <p:spPr>
          <a:xfrm>
            <a:off x="893380" y="1318086"/>
            <a:ext cx="2373833" cy="5170972"/>
          </a:xfrm>
          <a:prstGeom prst="rect">
            <a:avLst/>
          </a:prstGeom>
        </p:spPr>
      </p:pic>
      <p:pic>
        <p:nvPicPr>
          <p:cNvPr id="5" name="Imagem 4" descr="Uma imagem contendo Diagrama&#10;&#10;Descrição gerada automaticamente">
            <a:extLst>
              <a:ext uri="{FF2B5EF4-FFF2-40B4-BE49-F238E27FC236}">
                <a16:creationId xmlns:a16="http://schemas.microsoft.com/office/drawing/2014/main" id="{80DDEEBC-35FD-CDB1-888D-99DF8F60D9A5}"/>
              </a:ext>
            </a:extLst>
          </p:cNvPr>
          <p:cNvPicPr>
            <a:picLocks noChangeAspect="1"/>
          </p:cNvPicPr>
          <p:nvPr/>
        </p:nvPicPr>
        <p:blipFill>
          <a:blip r:embed="rId3"/>
          <a:stretch>
            <a:fillRect/>
          </a:stretch>
        </p:blipFill>
        <p:spPr>
          <a:xfrm>
            <a:off x="3510100" y="1318086"/>
            <a:ext cx="2688349" cy="2468099"/>
          </a:xfrm>
          <a:prstGeom prst="rect">
            <a:avLst/>
          </a:prstGeom>
        </p:spPr>
      </p:pic>
      <p:pic>
        <p:nvPicPr>
          <p:cNvPr id="6" name="Imagem 5" descr="Imagem em preto e branco&#10;&#10;Descrição gerada automaticamente">
            <a:extLst>
              <a:ext uri="{FF2B5EF4-FFF2-40B4-BE49-F238E27FC236}">
                <a16:creationId xmlns:a16="http://schemas.microsoft.com/office/drawing/2014/main" id="{90025642-1F80-F5D3-A380-67703E9E40C2}"/>
              </a:ext>
            </a:extLst>
          </p:cNvPr>
          <p:cNvPicPr>
            <a:picLocks noChangeAspect="1"/>
          </p:cNvPicPr>
          <p:nvPr/>
        </p:nvPicPr>
        <p:blipFill>
          <a:blip r:embed="rId4"/>
          <a:stretch>
            <a:fillRect/>
          </a:stretch>
        </p:blipFill>
        <p:spPr>
          <a:xfrm>
            <a:off x="6298785" y="1318085"/>
            <a:ext cx="2543303" cy="2468099"/>
          </a:xfrm>
          <a:prstGeom prst="rect">
            <a:avLst/>
          </a:prstGeom>
        </p:spPr>
      </p:pic>
      <p:pic>
        <p:nvPicPr>
          <p:cNvPr id="8" name="Imagem 7" descr="Diagrama&#10;&#10;Descrição gerada automaticamente">
            <a:extLst>
              <a:ext uri="{FF2B5EF4-FFF2-40B4-BE49-F238E27FC236}">
                <a16:creationId xmlns:a16="http://schemas.microsoft.com/office/drawing/2014/main" id="{DF850DA3-699C-15F1-4C93-25AB553330C1}"/>
              </a:ext>
            </a:extLst>
          </p:cNvPr>
          <p:cNvPicPr>
            <a:picLocks noChangeAspect="1"/>
          </p:cNvPicPr>
          <p:nvPr/>
        </p:nvPicPr>
        <p:blipFill>
          <a:blip r:embed="rId5"/>
          <a:stretch>
            <a:fillRect/>
          </a:stretch>
        </p:blipFill>
        <p:spPr>
          <a:xfrm>
            <a:off x="3510100" y="3831904"/>
            <a:ext cx="2688348" cy="2657154"/>
          </a:xfrm>
          <a:prstGeom prst="rect">
            <a:avLst/>
          </a:prstGeom>
        </p:spPr>
      </p:pic>
      <p:grpSp>
        <p:nvGrpSpPr>
          <p:cNvPr id="3" name="Agrupar 2">
            <a:extLst>
              <a:ext uri="{FF2B5EF4-FFF2-40B4-BE49-F238E27FC236}">
                <a16:creationId xmlns:a16="http://schemas.microsoft.com/office/drawing/2014/main" id="{61214C23-3570-9C02-3605-F31BAD6A73E7}"/>
              </a:ext>
            </a:extLst>
          </p:cNvPr>
          <p:cNvGrpSpPr/>
          <p:nvPr/>
        </p:nvGrpSpPr>
        <p:grpSpPr>
          <a:xfrm>
            <a:off x="6260323" y="3843068"/>
            <a:ext cx="6097022" cy="2990614"/>
            <a:chOff x="6260323" y="3843068"/>
            <a:chExt cx="6097022" cy="2990614"/>
          </a:xfrm>
        </p:grpSpPr>
        <p:sp>
          <p:nvSpPr>
            <p:cNvPr id="12" name="CaixaDeTexto 11">
              <a:extLst>
                <a:ext uri="{FF2B5EF4-FFF2-40B4-BE49-F238E27FC236}">
                  <a16:creationId xmlns:a16="http://schemas.microsoft.com/office/drawing/2014/main" id="{7BD6D0B5-301B-1F2F-09ED-B4AD2687DBE0}"/>
                </a:ext>
              </a:extLst>
            </p:cNvPr>
            <p:cNvSpPr txBox="1"/>
            <p:nvPr/>
          </p:nvSpPr>
          <p:spPr>
            <a:xfrm>
              <a:off x="6260323" y="6495128"/>
              <a:ext cx="6097022" cy="338554"/>
            </a:xfrm>
            <a:prstGeom prst="rect">
              <a:avLst/>
            </a:prstGeom>
            <a:noFill/>
          </p:spPr>
          <p:txBody>
            <a:bodyPr wrap="square">
              <a:spAutoFit/>
            </a:bodyPr>
            <a:lstStyle/>
            <a:p>
              <a:r>
                <a:rPr lang="pt-BR" sz="1600" dirty="0"/>
                <a:t>https://commons.wikimedia.org/w/index.php?curid=56983339</a:t>
              </a:r>
            </a:p>
          </p:txBody>
        </p:sp>
        <p:grpSp>
          <p:nvGrpSpPr>
            <p:cNvPr id="14" name="Agrupar 13">
              <a:extLst>
                <a:ext uri="{FF2B5EF4-FFF2-40B4-BE49-F238E27FC236}">
                  <a16:creationId xmlns:a16="http://schemas.microsoft.com/office/drawing/2014/main" id="{42D90D79-7064-D669-7D91-20738533F5F5}"/>
                </a:ext>
              </a:extLst>
            </p:cNvPr>
            <p:cNvGrpSpPr>
              <a:grpSpLocks noChangeAspect="1"/>
            </p:cNvGrpSpPr>
            <p:nvPr/>
          </p:nvGrpSpPr>
          <p:grpSpPr>
            <a:xfrm>
              <a:off x="6298785" y="3843068"/>
              <a:ext cx="5783151" cy="2645990"/>
              <a:chOff x="4109510" y="2151032"/>
              <a:chExt cx="7472809" cy="3419067"/>
            </a:xfrm>
          </p:grpSpPr>
          <p:sp>
            <p:nvSpPr>
              <p:cNvPr id="11" name="Retângulo 10">
                <a:extLst>
                  <a:ext uri="{FF2B5EF4-FFF2-40B4-BE49-F238E27FC236}">
                    <a16:creationId xmlns:a16="http://schemas.microsoft.com/office/drawing/2014/main" id="{FB8948D0-BE02-32E9-12F1-9F99F3910962}"/>
                  </a:ext>
                </a:extLst>
              </p:cNvPr>
              <p:cNvSpPr/>
              <p:nvPr/>
            </p:nvSpPr>
            <p:spPr>
              <a:xfrm>
                <a:off x="4109510" y="2158876"/>
                <a:ext cx="7472203" cy="34112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Gráfico 12">
                <a:extLst>
                  <a:ext uri="{FF2B5EF4-FFF2-40B4-BE49-F238E27FC236}">
                    <a16:creationId xmlns:a16="http://schemas.microsoft.com/office/drawing/2014/main" id="{12D4C4AD-389B-8671-3898-A97361D541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0116" y="2151032"/>
                <a:ext cx="7472203" cy="3411223"/>
              </a:xfrm>
              <a:prstGeom prst="rect">
                <a:avLst/>
              </a:prstGeom>
            </p:spPr>
          </p:pic>
        </p:grpSp>
      </p:gr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02D00FDD-089D-E359-86D4-23760007A455}"/>
                  </a:ext>
                </a:extLst>
              </p:cNvPr>
              <p:cNvSpPr txBox="1"/>
              <p:nvPr/>
            </p:nvSpPr>
            <p:spPr>
              <a:xfrm>
                <a:off x="8842088" y="1282262"/>
                <a:ext cx="3249576" cy="1222899"/>
              </a:xfrm>
              <a:prstGeom prst="rect">
                <a:avLst/>
              </a:prstGeom>
              <a:noFill/>
            </p:spPr>
            <p:txBody>
              <a:bodyPr wrap="square" rtlCol="0">
                <a:spAutoFit/>
              </a:bodyPr>
              <a:lstStyle/>
              <a:p>
                <a:r>
                  <a:rPr lang="pt-BR" dirty="0">
                    <a:latin typeface="Cambria Math" panose="02040503050406030204" pitchFamily="18" charset="0"/>
                  </a:rPr>
                  <a:t>Si:</a:t>
                </a:r>
              </a:p>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𝑔</m:t>
                          </m:r>
                        </m:sub>
                      </m:sSub>
                      <m:r>
                        <a:rPr lang="pt-BR" i="1" smtClean="0">
                          <a:latin typeface="Cambria Math" panose="02040503050406030204" pitchFamily="18" charset="0"/>
                        </a:rPr>
                        <m:t>=</m:t>
                      </m:r>
                      <m:r>
                        <a:rPr lang="pt-BR" b="0" i="1" smtClean="0">
                          <a:latin typeface="Cambria Math" panose="02040503050406030204" pitchFamily="18" charset="0"/>
                        </a:rPr>
                        <m:t>1.12 </m:t>
                      </m:r>
                      <m:r>
                        <m:rPr>
                          <m:nor/>
                        </m:rPr>
                        <a:rPr lang="pt-BR" b="0" i="0" smtClean="0">
                          <a:latin typeface="Cambria Math" panose="02040503050406030204" pitchFamily="18" charset="0"/>
                        </a:rPr>
                        <m:t>eV</m:t>
                      </m:r>
                    </m:oMath>
                  </m:oMathPara>
                </a14:m>
                <a:endParaRPr lang="pt-BR" dirty="0"/>
              </a:p>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𝐸</m:t>
                      </m:r>
                      <m:d>
                        <m:dPr>
                          <m:ctrlPr>
                            <a:rPr lang="pt-BR" b="0" i="1" smtClean="0">
                              <a:latin typeface="Cambria Math" panose="02040503050406030204" pitchFamily="18" charset="0"/>
                            </a:rPr>
                          </m:ctrlPr>
                        </m:dPr>
                        <m:e>
                          <m:r>
                            <m:rPr>
                              <m:nor/>
                            </m:rPr>
                            <a:rPr lang="pt-BR" b="0" i="0" smtClean="0">
                              <a:latin typeface="Cambria Math" panose="02040503050406030204" pitchFamily="18" charset="0"/>
                            </a:rPr>
                            <m:t>par</m:t>
                          </m:r>
                          <m:r>
                            <a:rPr lang="pt-BR" b="0" i="1" smtClean="0">
                              <a:latin typeface="Cambria Math" panose="02040503050406030204" pitchFamily="18" charset="0"/>
                            </a:rPr>
                            <m:t> </m:t>
                          </m:r>
                          <m:r>
                            <m:rPr>
                              <m:nor/>
                            </m:rPr>
                            <a:rPr lang="pt-BR" b="0" i="0" smtClean="0">
                              <a:latin typeface="Cambria Math" panose="02040503050406030204" pitchFamily="18" charset="0"/>
                            </a:rPr>
                            <m:t>e</m:t>
                          </m:r>
                          <m:r>
                            <m:rPr>
                              <m:nor/>
                            </m:rPr>
                            <a:rPr lang="pt-BR" b="0" i="0" smtClean="0">
                              <a:latin typeface="Cambria Math" panose="02040503050406030204" pitchFamily="18" charset="0"/>
                            </a:rPr>
                            <m:t>+</m:t>
                          </m:r>
                          <m:r>
                            <m:rPr>
                              <m:nor/>
                            </m:rPr>
                            <a:rPr lang="pt-BR" b="0" i="0" smtClean="0">
                              <a:latin typeface="Cambria Math" panose="02040503050406030204" pitchFamily="18" charset="0"/>
                            </a:rPr>
                            <m:t>h</m:t>
                          </m:r>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 3.6 </m:t>
                      </m:r>
                      <m:r>
                        <m:rPr>
                          <m:nor/>
                        </m:rPr>
                        <a:rPr lang="pt-BR" b="0" i="0" smtClean="0">
                          <a:latin typeface="Cambria Math" panose="02040503050406030204" pitchFamily="18" charset="0"/>
                          <a:ea typeface="Cambria Math" panose="02040503050406030204" pitchFamily="18" charset="0"/>
                        </a:rPr>
                        <m:t>eV</m:t>
                      </m:r>
                    </m:oMath>
                  </m:oMathPara>
                </a14:m>
                <a:endParaRPr lang="pt-BR" dirty="0"/>
              </a:p>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 100 </m:t>
                      </m:r>
                      <m:r>
                        <m:rPr>
                          <m:nor/>
                        </m:rPr>
                        <a:rPr lang="pt-BR" b="0" i="0" smtClean="0">
                          <a:latin typeface="Cambria Math" panose="02040503050406030204" pitchFamily="18" charset="0"/>
                          <a:ea typeface="Cambria Math" panose="02040503050406030204" pitchFamily="18" charset="0"/>
                        </a:rPr>
                        <m:t>pares</m:t>
                      </m:r>
                      <m:r>
                        <m:rPr>
                          <m:nor/>
                        </m:rPr>
                        <a:rPr lang="pt-BR" b="0" i="0" smtClean="0">
                          <a:latin typeface="Cambria Math" panose="02040503050406030204" pitchFamily="18" charset="0"/>
                          <a:ea typeface="Cambria Math" panose="02040503050406030204" pitchFamily="18" charset="0"/>
                        </a:rPr>
                        <m:t> </m:t>
                      </m:r>
                      <m:r>
                        <m:rPr>
                          <m:nor/>
                        </m:rPr>
                        <a:rPr lang="pt-BR" b="0" i="0" smtClean="0">
                          <a:latin typeface="Cambria Math" panose="02040503050406030204" pitchFamily="18" charset="0"/>
                          <a:ea typeface="Cambria Math" panose="02040503050406030204" pitchFamily="18" charset="0"/>
                        </a:rPr>
                        <m:t>e</m:t>
                      </m:r>
                      <m:r>
                        <m:rPr>
                          <m:nor/>
                        </m:rPr>
                        <a:rPr lang="pt-BR" b="0" i="0" smtClean="0">
                          <a:latin typeface="Cambria Math" panose="02040503050406030204" pitchFamily="18" charset="0"/>
                          <a:ea typeface="Cambria Math" panose="02040503050406030204" pitchFamily="18" charset="0"/>
                        </a:rPr>
                        <m:t>+</m:t>
                      </m:r>
                      <m:r>
                        <m:rPr>
                          <m:nor/>
                        </m:rPr>
                        <a:rPr lang="pt-BR" b="0" i="0" smtClean="0">
                          <a:latin typeface="Cambria Math" panose="02040503050406030204" pitchFamily="18" charset="0"/>
                          <a:ea typeface="Cambria Math" panose="02040503050406030204" pitchFamily="18" charset="0"/>
                        </a:rPr>
                        <m:t>h</m:t>
                      </m:r>
                      <m:r>
                        <a:rPr lang="pt-BR" b="0" i="1" smtClean="0">
                          <a:latin typeface="Cambria Math" panose="02040503050406030204" pitchFamily="18" charset="0"/>
                          <a:ea typeface="Cambria Math" panose="02040503050406030204" pitchFamily="18" charset="0"/>
                        </a:rPr>
                        <m:t> / </m:t>
                      </m:r>
                      <m:r>
                        <a:rPr lang="pt-BR" b="0" i="1" smtClean="0">
                          <a:latin typeface="Cambria Math" panose="02040503050406030204" pitchFamily="18" charset="0"/>
                          <a:ea typeface="Cambria Math" panose="02040503050406030204" pitchFamily="18" charset="0"/>
                        </a:rPr>
                        <m:t>𝜇</m:t>
                      </m:r>
                      <m:r>
                        <m:rPr>
                          <m:nor/>
                        </m:rPr>
                        <a:rPr lang="pt-BR" b="0" i="0" smtClean="0">
                          <a:latin typeface="Cambria Math" panose="02040503050406030204" pitchFamily="18" charset="0"/>
                          <a:ea typeface="Cambria Math" panose="02040503050406030204" pitchFamily="18" charset="0"/>
                        </a:rPr>
                        <m:t>m</m:t>
                      </m:r>
                      <m:r>
                        <m:rPr>
                          <m:nor/>
                        </m:rPr>
                        <a:rPr lang="pt-BR" b="0" i="0" smtClean="0">
                          <a:latin typeface="Cambria Math" panose="02040503050406030204" pitchFamily="18" charset="0"/>
                          <a:ea typeface="Cambria Math" panose="02040503050406030204" pitchFamily="18" charset="0"/>
                        </a:rPr>
                        <m:t> (</m:t>
                      </m:r>
                      <m:r>
                        <m:rPr>
                          <m:nor/>
                        </m:rPr>
                        <a:rPr lang="pt-BR" b="0" i="0" smtClean="0">
                          <a:latin typeface="Cambria Math" panose="02040503050406030204" pitchFamily="18" charset="0"/>
                          <a:ea typeface="Cambria Math" panose="02040503050406030204" pitchFamily="18" charset="0"/>
                        </a:rPr>
                        <m:t>MIP</m:t>
                      </m:r>
                      <m:r>
                        <m:rPr>
                          <m:nor/>
                        </m:rPr>
                        <a:rPr lang="pt-BR" b="0" i="0" smtClean="0">
                          <a:latin typeface="Cambria Math" panose="02040503050406030204" pitchFamily="18" charset="0"/>
                          <a:ea typeface="Cambria Math" panose="02040503050406030204" pitchFamily="18" charset="0"/>
                        </a:rPr>
                        <m:t>)</m:t>
                      </m:r>
                    </m:oMath>
                  </m:oMathPara>
                </a14:m>
                <a:endParaRPr lang="pt-BR" dirty="0"/>
              </a:p>
            </p:txBody>
          </p:sp>
        </mc:Choice>
        <mc:Fallback xmlns="">
          <p:sp>
            <p:nvSpPr>
              <p:cNvPr id="7" name="CaixaDeTexto 6">
                <a:extLst>
                  <a:ext uri="{FF2B5EF4-FFF2-40B4-BE49-F238E27FC236}">
                    <a16:creationId xmlns:a16="http://schemas.microsoft.com/office/drawing/2014/main" id="{02D00FDD-089D-E359-86D4-23760007A455}"/>
                  </a:ext>
                </a:extLst>
              </p:cNvPr>
              <p:cNvSpPr txBox="1">
                <a:spLocks noRot="1" noChangeAspect="1" noMove="1" noResize="1" noEditPoints="1" noAdjustHandles="1" noChangeArrowheads="1" noChangeShapeType="1" noTextEdit="1"/>
              </p:cNvSpPr>
              <p:nvPr/>
            </p:nvSpPr>
            <p:spPr>
              <a:xfrm>
                <a:off x="8842088" y="1282262"/>
                <a:ext cx="3249576" cy="1222899"/>
              </a:xfrm>
              <a:prstGeom prst="rect">
                <a:avLst/>
              </a:prstGeom>
              <a:blipFill>
                <a:blip r:embed="rId8"/>
                <a:stretch>
                  <a:fillRect l="-1498" t="-2985" b="-3483"/>
                </a:stretch>
              </a:blipFill>
            </p:spPr>
            <p:txBody>
              <a:bodyPr/>
              <a:lstStyle/>
              <a:p>
                <a:r>
                  <a:rPr lang="pt-BR">
                    <a:noFill/>
                  </a:rPr>
                  <a:t> </a:t>
                </a:r>
              </a:p>
            </p:txBody>
          </p:sp>
        </mc:Fallback>
      </mc:AlternateContent>
    </p:spTree>
    <p:extLst>
      <p:ext uri="{BB962C8B-B14F-4D97-AF65-F5344CB8AC3E}">
        <p14:creationId xmlns:p14="http://schemas.microsoft.com/office/powerpoint/2010/main" val="11947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CB928C-2BF3-2362-9AEB-83377BC3E85C}"/>
              </a:ext>
            </a:extLst>
          </p:cNvPr>
          <p:cNvSpPr>
            <a:spLocks noGrp="1"/>
          </p:cNvSpPr>
          <p:nvPr>
            <p:ph type="ctrTitle"/>
          </p:nvPr>
        </p:nvSpPr>
        <p:spPr/>
        <p:txBody>
          <a:bodyPr/>
          <a:lstStyle/>
          <a:p>
            <a:r>
              <a:rPr lang="pt-BR" dirty="0"/>
              <a:t>Semicondutores (intrínsecos)</a:t>
            </a:r>
          </a:p>
        </p:txBody>
      </p:sp>
      <p:pic>
        <p:nvPicPr>
          <p:cNvPr id="5" name="Imagem 4" descr="Diagrama, Desenho técnico&#10;&#10;Descrição gerada automaticamente">
            <a:extLst>
              <a:ext uri="{FF2B5EF4-FFF2-40B4-BE49-F238E27FC236}">
                <a16:creationId xmlns:a16="http://schemas.microsoft.com/office/drawing/2014/main" id="{650DDFA3-99D2-381B-0138-B46435CFDA18}"/>
              </a:ext>
            </a:extLst>
          </p:cNvPr>
          <p:cNvPicPr>
            <a:picLocks noChangeAspect="1"/>
          </p:cNvPicPr>
          <p:nvPr/>
        </p:nvPicPr>
        <p:blipFill>
          <a:blip r:embed="rId2"/>
          <a:stretch>
            <a:fillRect/>
          </a:stretch>
        </p:blipFill>
        <p:spPr>
          <a:xfrm>
            <a:off x="261268" y="2069113"/>
            <a:ext cx="9221199" cy="3166002"/>
          </a:xfrm>
          <a:prstGeom prst="rect">
            <a:avLst/>
          </a:prstGeom>
        </p:spPr>
      </p:pic>
      <p:pic>
        <p:nvPicPr>
          <p:cNvPr id="6" name="Imagem 5" descr="Imagem em preto e branco&#10;&#10;Descrição gerada automaticamente">
            <a:extLst>
              <a:ext uri="{FF2B5EF4-FFF2-40B4-BE49-F238E27FC236}">
                <a16:creationId xmlns:a16="http://schemas.microsoft.com/office/drawing/2014/main" id="{0BF20907-C4B0-C0F5-0D1B-437310518285}"/>
              </a:ext>
            </a:extLst>
          </p:cNvPr>
          <p:cNvPicPr>
            <a:picLocks noChangeAspect="1"/>
          </p:cNvPicPr>
          <p:nvPr/>
        </p:nvPicPr>
        <p:blipFill>
          <a:blip r:embed="rId3"/>
          <a:stretch>
            <a:fillRect/>
          </a:stretch>
        </p:blipFill>
        <p:spPr>
          <a:xfrm>
            <a:off x="9684084" y="2069113"/>
            <a:ext cx="2331541" cy="2262598"/>
          </a:xfrm>
          <a:prstGeom prst="rect">
            <a:avLst/>
          </a:prstGeom>
        </p:spPr>
      </p:pic>
      <p:sp>
        <p:nvSpPr>
          <p:cNvPr id="3" name="CaixaDeTexto 2">
            <a:extLst>
              <a:ext uri="{FF2B5EF4-FFF2-40B4-BE49-F238E27FC236}">
                <a16:creationId xmlns:a16="http://schemas.microsoft.com/office/drawing/2014/main" id="{2C681EA6-0A91-9657-8018-D6F151288C1B}"/>
              </a:ext>
            </a:extLst>
          </p:cNvPr>
          <p:cNvSpPr txBox="1"/>
          <p:nvPr/>
        </p:nvSpPr>
        <p:spPr>
          <a:xfrm>
            <a:off x="3513221" y="4911980"/>
            <a:ext cx="609462" cy="369332"/>
          </a:xfrm>
          <a:prstGeom prst="rect">
            <a:avLst/>
          </a:prstGeom>
          <a:noFill/>
        </p:spPr>
        <p:txBody>
          <a:bodyPr wrap="none" rtlCol="0">
            <a:spAutoFit/>
          </a:bodyPr>
          <a:lstStyle/>
          <a:p>
            <a:r>
              <a:rPr lang="pt-BR" dirty="0">
                <a:solidFill>
                  <a:schemeClr val="bg1"/>
                </a:solidFill>
              </a:rPr>
              <a:t>N(E)</a:t>
            </a:r>
          </a:p>
        </p:txBody>
      </p:sp>
      <p:sp>
        <p:nvSpPr>
          <p:cNvPr id="4" name="CaixaDeTexto 3">
            <a:extLst>
              <a:ext uri="{FF2B5EF4-FFF2-40B4-BE49-F238E27FC236}">
                <a16:creationId xmlns:a16="http://schemas.microsoft.com/office/drawing/2014/main" id="{6C55105B-9F7E-F4F9-9BA1-ECC24ABE57DA}"/>
              </a:ext>
            </a:extLst>
          </p:cNvPr>
          <p:cNvSpPr txBox="1"/>
          <p:nvPr/>
        </p:nvSpPr>
        <p:spPr>
          <a:xfrm>
            <a:off x="5981414" y="4911980"/>
            <a:ext cx="566181" cy="369332"/>
          </a:xfrm>
          <a:prstGeom prst="rect">
            <a:avLst/>
          </a:prstGeom>
          <a:noFill/>
        </p:spPr>
        <p:txBody>
          <a:bodyPr wrap="none" rtlCol="0">
            <a:spAutoFit/>
          </a:bodyPr>
          <a:lstStyle/>
          <a:p>
            <a:r>
              <a:rPr lang="pt-BR" dirty="0">
                <a:solidFill>
                  <a:schemeClr val="bg1"/>
                </a:solidFill>
              </a:rPr>
              <a:t>F(E)</a:t>
            </a:r>
          </a:p>
        </p:txBody>
      </p:sp>
      <p:sp>
        <p:nvSpPr>
          <p:cNvPr id="7" name="CaixaDeTexto 6">
            <a:extLst>
              <a:ext uri="{FF2B5EF4-FFF2-40B4-BE49-F238E27FC236}">
                <a16:creationId xmlns:a16="http://schemas.microsoft.com/office/drawing/2014/main" id="{DBBB1823-A967-4E3D-D9D4-08B5AEC41C4C}"/>
              </a:ext>
            </a:extLst>
          </p:cNvPr>
          <p:cNvSpPr txBox="1"/>
          <p:nvPr/>
        </p:nvSpPr>
        <p:spPr>
          <a:xfrm>
            <a:off x="8504610" y="4911980"/>
            <a:ext cx="566181" cy="369332"/>
          </a:xfrm>
          <a:prstGeom prst="rect">
            <a:avLst/>
          </a:prstGeom>
          <a:noFill/>
        </p:spPr>
        <p:txBody>
          <a:bodyPr wrap="square" rtlCol="0">
            <a:spAutoFit/>
          </a:bodyPr>
          <a:lstStyle/>
          <a:p>
            <a:r>
              <a:rPr lang="pt-BR" dirty="0" err="1">
                <a:solidFill>
                  <a:schemeClr val="bg1"/>
                </a:solidFill>
              </a:rPr>
              <a:t>n,p</a:t>
            </a:r>
            <a:endParaRPr lang="pt-BR" dirty="0">
              <a:solidFill>
                <a:schemeClr val="bg1"/>
              </a:solidFill>
            </a:endParaRPr>
          </a:p>
        </p:txBody>
      </p:sp>
      <p:sp>
        <p:nvSpPr>
          <p:cNvPr id="9" name="CaixaDeTexto 8">
            <a:extLst>
              <a:ext uri="{FF2B5EF4-FFF2-40B4-BE49-F238E27FC236}">
                <a16:creationId xmlns:a16="http://schemas.microsoft.com/office/drawing/2014/main" id="{91DEC022-ACF5-E9A3-2B63-A8EED2A22E8A}"/>
              </a:ext>
            </a:extLst>
          </p:cNvPr>
          <p:cNvSpPr txBox="1"/>
          <p:nvPr/>
        </p:nvSpPr>
        <p:spPr>
          <a:xfrm>
            <a:off x="9639730" y="4450315"/>
            <a:ext cx="2420248" cy="1477328"/>
          </a:xfrm>
          <a:prstGeom prst="rect">
            <a:avLst/>
          </a:prstGeom>
          <a:noFill/>
        </p:spPr>
        <p:txBody>
          <a:bodyPr wrap="square" rtlCol="0">
            <a:spAutoFit/>
          </a:bodyPr>
          <a:lstStyle/>
          <a:p>
            <a:r>
              <a:rPr lang="pt-BR" dirty="0"/>
              <a:t>Portadores de carga negativa (elétrons) e positiva (buracos) com alta </a:t>
            </a:r>
            <a:r>
              <a:rPr lang="pt-BR" i="1" dirty="0"/>
              <a:t>mobilidade</a:t>
            </a:r>
            <a:r>
              <a:rPr lang="pt-BR" dirty="0"/>
              <a:t> na rede cristalina.</a:t>
            </a:r>
          </a:p>
        </p:txBody>
      </p:sp>
    </p:spTree>
    <p:extLst>
      <p:ext uri="{BB962C8B-B14F-4D97-AF65-F5344CB8AC3E}">
        <p14:creationId xmlns:p14="http://schemas.microsoft.com/office/powerpoint/2010/main" val="194571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77B3-54DF-B104-FDA5-88EC4824BFB3}"/>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2C1B418E-1FAB-049A-697D-CC2A6E85B301}"/>
              </a:ext>
            </a:extLst>
          </p:cNvPr>
          <p:cNvPicPr>
            <a:picLocks noChangeAspect="1"/>
          </p:cNvPicPr>
          <p:nvPr/>
        </p:nvPicPr>
        <p:blipFill>
          <a:blip r:embed="rId2"/>
          <a:stretch>
            <a:fillRect/>
          </a:stretch>
        </p:blipFill>
        <p:spPr>
          <a:xfrm>
            <a:off x="8847445" y="1606240"/>
            <a:ext cx="2368672" cy="2216264"/>
          </a:xfrm>
          <a:prstGeom prst="rect">
            <a:avLst/>
          </a:prstGeom>
        </p:spPr>
      </p:pic>
      <p:sp>
        <p:nvSpPr>
          <p:cNvPr id="2" name="Título 1">
            <a:extLst>
              <a:ext uri="{FF2B5EF4-FFF2-40B4-BE49-F238E27FC236}">
                <a16:creationId xmlns:a16="http://schemas.microsoft.com/office/drawing/2014/main" id="{3778BEEC-4894-CD40-8616-A212D8DED5F7}"/>
              </a:ext>
            </a:extLst>
          </p:cNvPr>
          <p:cNvSpPr>
            <a:spLocks noGrp="1"/>
          </p:cNvSpPr>
          <p:nvPr>
            <p:ph type="ctrTitle"/>
          </p:nvPr>
        </p:nvSpPr>
        <p:spPr/>
        <p:txBody>
          <a:bodyPr/>
          <a:lstStyle/>
          <a:p>
            <a:r>
              <a:rPr lang="pt-BR" dirty="0"/>
              <a:t>Semicondutores (extrínsecos)</a:t>
            </a:r>
          </a:p>
        </p:txBody>
      </p:sp>
      <p:pic>
        <p:nvPicPr>
          <p:cNvPr id="5" name="Imagem 4">
            <a:extLst>
              <a:ext uri="{FF2B5EF4-FFF2-40B4-BE49-F238E27FC236}">
                <a16:creationId xmlns:a16="http://schemas.microsoft.com/office/drawing/2014/main" id="{331005A1-E0D9-76C0-E23A-A16548B0B82F}"/>
              </a:ext>
            </a:extLst>
          </p:cNvPr>
          <p:cNvPicPr>
            <a:picLocks noChangeAspect="1"/>
          </p:cNvPicPr>
          <p:nvPr/>
        </p:nvPicPr>
        <p:blipFill>
          <a:blip r:embed="rId3"/>
          <a:stretch>
            <a:fillRect/>
          </a:stretch>
        </p:blipFill>
        <p:spPr>
          <a:xfrm>
            <a:off x="421890" y="1118164"/>
            <a:ext cx="8079173" cy="2677800"/>
          </a:xfrm>
          <a:prstGeom prst="rect">
            <a:avLst/>
          </a:prstGeom>
        </p:spPr>
      </p:pic>
      <p:pic>
        <p:nvPicPr>
          <p:cNvPr id="12" name="Imagem 11" descr="Imagem em preto e branco&#10;&#10;Descrição gerada automaticamente">
            <a:extLst>
              <a:ext uri="{FF2B5EF4-FFF2-40B4-BE49-F238E27FC236}">
                <a16:creationId xmlns:a16="http://schemas.microsoft.com/office/drawing/2014/main" id="{03C5AB1D-5F2E-0A0F-62BA-8EC978BE67A8}"/>
              </a:ext>
            </a:extLst>
          </p:cNvPr>
          <p:cNvPicPr>
            <a:picLocks noChangeAspect="1"/>
          </p:cNvPicPr>
          <p:nvPr/>
        </p:nvPicPr>
        <p:blipFill>
          <a:blip r:embed="rId4"/>
          <a:stretch>
            <a:fillRect/>
          </a:stretch>
        </p:blipFill>
        <p:spPr>
          <a:xfrm>
            <a:off x="8847445" y="3955092"/>
            <a:ext cx="2368672" cy="2348823"/>
          </a:xfrm>
          <a:prstGeom prst="rect">
            <a:avLst/>
          </a:prstGeom>
        </p:spPr>
      </p:pic>
      <p:pic>
        <p:nvPicPr>
          <p:cNvPr id="4" name="Imagem 3" descr="Diagrama, Desenho técnico&#10;&#10;Descrição gerada automaticamente">
            <a:extLst>
              <a:ext uri="{FF2B5EF4-FFF2-40B4-BE49-F238E27FC236}">
                <a16:creationId xmlns:a16="http://schemas.microsoft.com/office/drawing/2014/main" id="{93FA8EF7-48DE-39BD-B225-6D486C5DED59}"/>
              </a:ext>
            </a:extLst>
          </p:cNvPr>
          <p:cNvPicPr>
            <a:picLocks noChangeAspect="1"/>
          </p:cNvPicPr>
          <p:nvPr/>
        </p:nvPicPr>
        <p:blipFill>
          <a:blip r:embed="rId5"/>
          <a:stretch>
            <a:fillRect/>
          </a:stretch>
        </p:blipFill>
        <p:spPr>
          <a:xfrm>
            <a:off x="421890" y="3773644"/>
            <a:ext cx="8079173" cy="3084356"/>
          </a:xfrm>
          <a:prstGeom prst="rect">
            <a:avLst/>
          </a:prstGeom>
        </p:spPr>
      </p:pic>
      <p:grpSp>
        <p:nvGrpSpPr>
          <p:cNvPr id="8" name="Agrupar 7">
            <a:extLst>
              <a:ext uri="{FF2B5EF4-FFF2-40B4-BE49-F238E27FC236}">
                <a16:creationId xmlns:a16="http://schemas.microsoft.com/office/drawing/2014/main" id="{C48779F4-7235-958C-01B4-6C3BE0793F2A}"/>
              </a:ext>
            </a:extLst>
          </p:cNvPr>
          <p:cNvGrpSpPr/>
          <p:nvPr/>
        </p:nvGrpSpPr>
        <p:grpSpPr>
          <a:xfrm>
            <a:off x="8759462" y="986076"/>
            <a:ext cx="3432538" cy="5904712"/>
            <a:chOff x="8759462" y="986076"/>
            <a:chExt cx="3432538" cy="5904712"/>
          </a:xfrm>
        </p:grpSpPr>
        <p:sp>
          <p:nvSpPr>
            <p:cNvPr id="3" name="CaixaDeTexto 2">
              <a:extLst>
                <a:ext uri="{FF2B5EF4-FFF2-40B4-BE49-F238E27FC236}">
                  <a16:creationId xmlns:a16="http://schemas.microsoft.com/office/drawing/2014/main" id="{35EEFF13-D50C-1D50-2457-6BF7A2090FE9}"/>
                </a:ext>
              </a:extLst>
            </p:cNvPr>
            <p:cNvSpPr txBox="1"/>
            <p:nvPr/>
          </p:nvSpPr>
          <p:spPr>
            <a:xfrm>
              <a:off x="8759462" y="986076"/>
              <a:ext cx="3432538" cy="646331"/>
            </a:xfrm>
            <a:prstGeom prst="rect">
              <a:avLst/>
            </a:prstGeom>
            <a:noFill/>
          </p:spPr>
          <p:txBody>
            <a:bodyPr wrap="square" rtlCol="0">
              <a:spAutoFit/>
            </a:bodyPr>
            <a:lstStyle/>
            <a:p>
              <a:r>
                <a:rPr lang="pt-BR" dirty="0"/>
                <a:t>tipo-n, excesso de portadores de carga negativa (elétrons)</a:t>
              </a:r>
            </a:p>
          </p:txBody>
        </p:sp>
        <p:sp>
          <p:nvSpPr>
            <p:cNvPr id="6" name="CaixaDeTexto 5">
              <a:extLst>
                <a:ext uri="{FF2B5EF4-FFF2-40B4-BE49-F238E27FC236}">
                  <a16:creationId xmlns:a16="http://schemas.microsoft.com/office/drawing/2014/main" id="{93629AC5-BE54-57FF-B43D-9E60E58AF2C8}"/>
                </a:ext>
              </a:extLst>
            </p:cNvPr>
            <p:cNvSpPr txBox="1"/>
            <p:nvPr/>
          </p:nvSpPr>
          <p:spPr>
            <a:xfrm>
              <a:off x="8759462" y="6244457"/>
              <a:ext cx="3432538" cy="646331"/>
            </a:xfrm>
            <a:prstGeom prst="rect">
              <a:avLst/>
            </a:prstGeom>
            <a:noFill/>
          </p:spPr>
          <p:txBody>
            <a:bodyPr wrap="square" rtlCol="0">
              <a:spAutoFit/>
            </a:bodyPr>
            <a:lstStyle/>
            <a:p>
              <a:r>
                <a:rPr lang="pt-BR" dirty="0"/>
                <a:t>tipo-p, excesso de portadores de carga positiva (buracos)</a:t>
              </a:r>
            </a:p>
          </p:txBody>
        </p:sp>
      </p:grpSp>
    </p:spTree>
    <p:extLst>
      <p:ext uri="{BB962C8B-B14F-4D97-AF65-F5344CB8AC3E}">
        <p14:creationId xmlns:p14="http://schemas.microsoft.com/office/powerpoint/2010/main" val="42083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Black-1">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Black-1" id="{EB199481-79A6-424A-90AA-35C102B907A1}" vid="{519E2FDC-BE5B-4E3D-BB19-8DFB644ECCB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Theme-Dark-1</Template>
  <TotalTime>1627</TotalTime>
  <Words>898</Words>
  <Application>Microsoft Office PowerPoint</Application>
  <PresentationFormat>Widescreen</PresentationFormat>
  <Paragraphs>163</Paragraphs>
  <Slides>37</Slides>
  <Notes>6</Notes>
  <HiddenSlides>2</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37</vt:i4>
      </vt:variant>
    </vt:vector>
  </HeadingPairs>
  <TitlesOfParts>
    <vt:vector size="47" baseType="lpstr">
      <vt:lpstr>Aptos</vt:lpstr>
      <vt:lpstr>Arial</vt:lpstr>
      <vt:lpstr>Cambria Math</vt:lpstr>
      <vt:lpstr>Century Schoolbook</vt:lpstr>
      <vt:lpstr>Corbel</vt:lpstr>
      <vt:lpstr>Gill Sans MT</vt:lpstr>
      <vt:lpstr>Helvetica</vt:lpstr>
      <vt:lpstr>Symbol</vt:lpstr>
      <vt:lpstr>Wingdings</vt:lpstr>
      <vt:lpstr>Theme-Black-1</vt:lpstr>
      <vt:lpstr>Detectores semicondutores</vt:lpstr>
      <vt:lpstr>Apresentação do PowerPoint</vt:lpstr>
      <vt:lpstr>Apresentação do PowerPoint</vt:lpstr>
      <vt:lpstr>Apresentação do PowerPoint</vt:lpstr>
      <vt:lpstr>Semicondutores</vt:lpstr>
      <vt:lpstr>Apresentação do PowerPoint</vt:lpstr>
      <vt:lpstr>Semicondutores</vt:lpstr>
      <vt:lpstr>Semicondutores (intrínsecos)</vt:lpstr>
      <vt:lpstr>Semicondutores (extrínsecos)</vt:lpstr>
      <vt:lpstr>Semicondutores (extrínsecos)</vt:lpstr>
      <vt:lpstr>Apresentação do PowerPoint</vt:lpstr>
      <vt:lpstr>Junção p-n</vt:lpstr>
      <vt:lpstr>Junção p-n polarizada</vt:lpstr>
      <vt:lpstr>p-i-n</vt:lpstr>
      <vt:lpstr>Semicondutores – Fososensores</vt:lpstr>
      <vt:lpstr>Fotodiodos</vt:lpstr>
      <vt:lpstr>APDs e SiPMs</vt:lpstr>
      <vt:lpstr>Multi-Pixel Photon Counter – SiPM</vt:lpstr>
      <vt:lpstr>Multi-Pixel Photon Counter – SiPM</vt:lpstr>
      <vt:lpstr>Detectores de traços (tracker)</vt:lpstr>
      <vt:lpstr>Apresentação do PowerPoint</vt:lpstr>
      <vt:lpstr>Geração de cargas – dE/dx</vt:lpstr>
      <vt:lpstr>Silicon tracker (CMS)</vt:lpstr>
      <vt:lpstr>Silicon tracker (CMS)</vt:lpstr>
      <vt:lpstr>Apresentação do PowerPoint</vt:lpstr>
      <vt:lpstr>Layout of CMS Tracker</vt:lpstr>
      <vt:lpstr>Si Modules and Electronics Chain</vt:lpstr>
      <vt:lpstr>Si Tracker</vt:lpstr>
      <vt:lpstr>Si Tracker</vt:lpstr>
      <vt:lpstr>Si Tracker</vt:lpstr>
      <vt:lpstr>Tracker Readied for Installation</vt:lpstr>
      <vt:lpstr>Apresentação do PowerPoint</vt:lpstr>
      <vt:lpstr>Detectores em “4 dimensões”</vt:lpstr>
      <vt:lpstr>Sensores com amplificação</vt:lpstr>
      <vt:lpstr>Testes com detector de silício (Lab.)</vt:lpstr>
      <vt:lpstr>Testes com detector de silício (Lab.)</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Antonio Vilela Pereira</dc:creator>
  <cp:lastModifiedBy>Antonio Vilela Pereira</cp:lastModifiedBy>
  <cp:revision>25</cp:revision>
  <dcterms:created xsi:type="dcterms:W3CDTF">2025-02-04T19:08:58Z</dcterms:created>
  <dcterms:modified xsi:type="dcterms:W3CDTF">2025-02-13T16:45:03Z</dcterms:modified>
</cp:coreProperties>
</file>